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15"/>
  </p:notesMasterIdLst>
  <p:sldIdLst>
    <p:sldId id="258" r:id="rId2"/>
    <p:sldId id="269" r:id="rId3"/>
    <p:sldId id="257" r:id="rId4"/>
    <p:sldId id="259" r:id="rId5"/>
    <p:sldId id="263" r:id="rId6"/>
    <p:sldId id="264" r:id="rId7"/>
    <p:sldId id="270" r:id="rId8"/>
    <p:sldId id="261" r:id="rId9"/>
    <p:sldId id="262"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7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63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C3B37C-AD6E-451A-9C74-BD948A7B98F8}" type="datetimeFigureOut">
              <a:rPr lang="en-US" smtClean="0"/>
              <a:t>4/26/2024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6E976-C76A-47BA-8DEB-E26B1AE05D97}" type="slidenum">
              <a:rPr lang="en-US" smtClean="0"/>
              <a:t>‹#›</a:t>
            </a:fld>
            <a:endParaRPr lang="en-US"/>
          </a:p>
        </p:txBody>
      </p:sp>
    </p:spTree>
    <p:extLst>
      <p:ext uri="{BB962C8B-B14F-4D97-AF65-F5344CB8AC3E}">
        <p14:creationId xmlns:p14="http://schemas.microsoft.com/office/powerpoint/2010/main" val="1275042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EAA65-3648-4D06-C4B1-AABC11F531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C76E74-46B8-19E9-EB0F-0763D22E41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C6F69E-DA24-99E2-AA99-A5FCE51AE405}"/>
              </a:ext>
            </a:extLst>
          </p:cNvPr>
          <p:cNvSpPr>
            <a:spLocks noGrp="1"/>
          </p:cNvSpPr>
          <p:nvPr>
            <p:ph type="dt" sz="half" idx="10"/>
          </p:nvPr>
        </p:nvSpPr>
        <p:spPr/>
        <p:txBody>
          <a:bodyPr/>
          <a:lstStyle/>
          <a:p>
            <a:fld id="{55CF4532-F23C-49B9-8EAE-42880FA9A5F1}" type="datetimeFigureOut">
              <a:rPr lang="en-US" smtClean="0"/>
              <a:t>4/26/2024</a:t>
            </a:fld>
            <a:endParaRPr lang="en-US" dirty="0"/>
          </a:p>
        </p:txBody>
      </p:sp>
      <p:sp>
        <p:nvSpPr>
          <p:cNvPr id="5" name="Footer Placeholder 4">
            <a:extLst>
              <a:ext uri="{FF2B5EF4-FFF2-40B4-BE49-F238E27FC236}">
                <a16:creationId xmlns:a16="http://schemas.microsoft.com/office/drawing/2014/main" id="{BFC2053D-7F40-9EEF-7832-9B0CCDEC0BB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8DEB01-24B0-E41F-9F81-76C87439D204}"/>
              </a:ext>
            </a:extLst>
          </p:cNvPr>
          <p:cNvSpPr>
            <a:spLocks noGrp="1"/>
          </p:cNvSpPr>
          <p:nvPr>
            <p:ph type="sldNum" sz="quarter" idx="12"/>
          </p:nvPr>
        </p:nvSpPr>
        <p:spPr/>
        <p:txBody>
          <a:bodyPr/>
          <a:lstStyle/>
          <a:p>
            <a:fld id="{2D608FC8-DCEF-42F8-9173-0E50C0A7D663}" type="slidenum">
              <a:rPr lang="en-US" smtClean="0"/>
              <a:t>‹#›</a:t>
            </a:fld>
            <a:endParaRPr lang="en-US" dirty="0"/>
          </a:p>
        </p:txBody>
      </p:sp>
      <p:pic>
        <p:nvPicPr>
          <p:cNvPr id="7" name="Graphic 6">
            <a:extLst>
              <a:ext uri="{FF2B5EF4-FFF2-40B4-BE49-F238E27FC236}">
                <a16:creationId xmlns:a16="http://schemas.microsoft.com/office/drawing/2014/main" id="{819FD1F5-FB90-7B00-22C6-BEC2EE688C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85" y="-17375"/>
            <a:ext cx="12254669" cy="3397529"/>
          </a:xfrm>
          <a:prstGeom prst="rect">
            <a:avLst/>
          </a:prstGeom>
        </p:spPr>
      </p:pic>
    </p:spTree>
    <p:extLst>
      <p:ext uri="{BB962C8B-B14F-4D97-AF65-F5344CB8AC3E}">
        <p14:creationId xmlns:p14="http://schemas.microsoft.com/office/powerpoint/2010/main" val="1939660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80BB2-5E00-B4AD-2093-FD1943DDBD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CDB669-2C41-AFCB-37A8-E7D7FAD78C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276B6-CFDC-179D-A4BE-6C0C01D1E442}"/>
              </a:ext>
            </a:extLst>
          </p:cNvPr>
          <p:cNvSpPr>
            <a:spLocks noGrp="1"/>
          </p:cNvSpPr>
          <p:nvPr>
            <p:ph type="dt" sz="half" idx="10"/>
          </p:nvPr>
        </p:nvSpPr>
        <p:spPr/>
        <p:txBody>
          <a:bodyPr/>
          <a:lstStyle/>
          <a:p>
            <a:fld id="{55CF4532-F23C-49B9-8EAE-42880FA9A5F1}" type="datetimeFigureOut">
              <a:rPr lang="en-US" smtClean="0"/>
              <a:t>4/26/2024</a:t>
            </a:fld>
            <a:endParaRPr lang="en-US"/>
          </a:p>
        </p:txBody>
      </p:sp>
      <p:sp>
        <p:nvSpPr>
          <p:cNvPr id="5" name="Footer Placeholder 4">
            <a:extLst>
              <a:ext uri="{FF2B5EF4-FFF2-40B4-BE49-F238E27FC236}">
                <a16:creationId xmlns:a16="http://schemas.microsoft.com/office/drawing/2014/main" id="{A050DFD8-0DB4-F1D0-2B57-A360AB2FC6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638932-4FB7-902C-41C0-1974773A3D9A}"/>
              </a:ext>
            </a:extLst>
          </p:cNvPr>
          <p:cNvSpPr>
            <a:spLocks noGrp="1"/>
          </p:cNvSpPr>
          <p:nvPr>
            <p:ph type="sldNum" sz="quarter" idx="12"/>
          </p:nvPr>
        </p:nvSpPr>
        <p:spPr/>
        <p:txBody>
          <a:bodyPr/>
          <a:lstStyle/>
          <a:p>
            <a:fld id="{2D608FC8-DCEF-42F8-9173-0E50C0A7D663}" type="slidenum">
              <a:rPr lang="en-US" smtClean="0"/>
              <a:t>‹#›</a:t>
            </a:fld>
            <a:endParaRPr lang="en-US"/>
          </a:p>
        </p:txBody>
      </p:sp>
      <p:pic>
        <p:nvPicPr>
          <p:cNvPr id="7" name="Graphic 6">
            <a:extLst>
              <a:ext uri="{FF2B5EF4-FFF2-40B4-BE49-F238E27FC236}">
                <a16:creationId xmlns:a16="http://schemas.microsoft.com/office/drawing/2014/main" id="{75048CF8-0101-3F77-1735-72AEEF7EA28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439"/>
          <a:stretch/>
        </p:blipFill>
        <p:spPr>
          <a:xfrm>
            <a:off x="-34182" y="0"/>
            <a:ext cx="12260366" cy="904270"/>
          </a:xfrm>
          <a:prstGeom prst="rect">
            <a:avLst/>
          </a:prstGeom>
        </p:spPr>
      </p:pic>
    </p:spTree>
    <p:extLst>
      <p:ext uri="{BB962C8B-B14F-4D97-AF65-F5344CB8AC3E}">
        <p14:creationId xmlns:p14="http://schemas.microsoft.com/office/powerpoint/2010/main" val="1954865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932437-AFE7-204D-7DBB-889C16753B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32507A-0E91-C606-5F00-4307ABA662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A44FF6-B96D-83D2-147C-AABD21435E44}"/>
              </a:ext>
            </a:extLst>
          </p:cNvPr>
          <p:cNvSpPr>
            <a:spLocks noGrp="1"/>
          </p:cNvSpPr>
          <p:nvPr>
            <p:ph type="dt" sz="half" idx="10"/>
          </p:nvPr>
        </p:nvSpPr>
        <p:spPr/>
        <p:txBody>
          <a:bodyPr/>
          <a:lstStyle/>
          <a:p>
            <a:fld id="{55CF4532-F23C-49B9-8EAE-42880FA9A5F1}" type="datetimeFigureOut">
              <a:rPr lang="en-US" smtClean="0"/>
              <a:t>4/26/2024</a:t>
            </a:fld>
            <a:endParaRPr lang="en-US"/>
          </a:p>
        </p:txBody>
      </p:sp>
      <p:sp>
        <p:nvSpPr>
          <p:cNvPr id="5" name="Footer Placeholder 4">
            <a:extLst>
              <a:ext uri="{FF2B5EF4-FFF2-40B4-BE49-F238E27FC236}">
                <a16:creationId xmlns:a16="http://schemas.microsoft.com/office/drawing/2014/main" id="{85FEEA0D-95C3-EBF6-1784-F5E2F9FD28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BD4247-1AC7-84EC-69E3-DAC03EE037DE}"/>
              </a:ext>
            </a:extLst>
          </p:cNvPr>
          <p:cNvSpPr>
            <a:spLocks noGrp="1"/>
          </p:cNvSpPr>
          <p:nvPr>
            <p:ph type="sldNum" sz="quarter" idx="12"/>
          </p:nvPr>
        </p:nvSpPr>
        <p:spPr/>
        <p:txBody>
          <a:bodyPr/>
          <a:lstStyle/>
          <a:p>
            <a:fld id="{2D608FC8-DCEF-42F8-9173-0E50C0A7D663}" type="slidenum">
              <a:rPr lang="en-US" smtClean="0"/>
              <a:t>‹#›</a:t>
            </a:fld>
            <a:endParaRPr lang="en-US"/>
          </a:p>
        </p:txBody>
      </p:sp>
    </p:spTree>
    <p:extLst>
      <p:ext uri="{BB962C8B-B14F-4D97-AF65-F5344CB8AC3E}">
        <p14:creationId xmlns:p14="http://schemas.microsoft.com/office/powerpoint/2010/main" val="207905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710960E-AF3E-1327-2E7D-5492DA0E62F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85" y="-17375"/>
            <a:ext cx="12254669" cy="3397529"/>
          </a:xfrm>
          <a:prstGeom prst="rect">
            <a:avLst/>
          </a:prstGeom>
        </p:spPr>
      </p:pic>
      <p:sp>
        <p:nvSpPr>
          <p:cNvPr id="2" name="Title 1">
            <a:extLst>
              <a:ext uri="{FF2B5EF4-FFF2-40B4-BE49-F238E27FC236}">
                <a16:creationId xmlns:a16="http://schemas.microsoft.com/office/drawing/2014/main" id="{37C4BADF-64A8-32C0-DD37-D930126B1E47}"/>
              </a:ext>
            </a:extLst>
          </p:cNvPr>
          <p:cNvSpPr>
            <a:spLocks noGrp="1"/>
          </p:cNvSpPr>
          <p:nvPr>
            <p:ph type="ctrTitle" hasCustomPrompt="1"/>
          </p:nvPr>
        </p:nvSpPr>
        <p:spPr>
          <a:xfrm>
            <a:off x="1524000" y="3477846"/>
            <a:ext cx="9144000" cy="1852371"/>
          </a:xfrm>
        </p:spPr>
        <p:txBody>
          <a:bodyPr anchor="b"/>
          <a:lstStyle>
            <a:lvl1pPr algn="ctr">
              <a:defRPr sz="6000">
                <a:solidFill>
                  <a:srgbClr val="253746"/>
                </a:solidFill>
              </a:defRPr>
            </a:lvl1pPr>
          </a:lstStyle>
          <a:p>
            <a:r>
              <a:rPr lang="en-US" dirty="0"/>
              <a:t>Click to edit Master </a:t>
            </a:r>
            <a:br>
              <a:rPr lang="en-US" dirty="0"/>
            </a:br>
            <a:r>
              <a:rPr lang="en-US" dirty="0"/>
              <a:t>title style</a:t>
            </a:r>
          </a:p>
        </p:txBody>
      </p:sp>
      <p:sp>
        <p:nvSpPr>
          <p:cNvPr id="3" name="Subtitle 2">
            <a:extLst>
              <a:ext uri="{FF2B5EF4-FFF2-40B4-BE49-F238E27FC236}">
                <a16:creationId xmlns:a16="http://schemas.microsoft.com/office/drawing/2014/main" id="{873B354C-9E76-C874-C89A-358F2C40E5D1}"/>
              </a:ext>
            </a:extLst>
          </p:cNvPr>
          <p:cNvSpPr>
            <a:spLocks noGrp="1"/>
          </p:cNvSpPr>
          <p:nvPr>
            <p:ph type="subTitle" idx="1"/>
          </p:nvPr>
        </p:nvSpPr>
        <p:spPr>
          <a:xfrm>
            <a:off x="1524000" y="5392737"/>
            <a:ext cx="9144000" cy="685800"/>
          </a:xfrm>
        </p:spPr>
        <p:txBody>
          <a:bodyPr/>
          <a:lstStyle>
            <a:lvl1pPr marL="0" indent="0" algn="ctr">
              <a:buNone/>
              <a:defRPr sz="2400">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AE0A094-5303-2FBF-6199-36AC38791EFB}"/>
              </a:ext>
            </a:extLst>
          </p:cNvPr>
          <p:cNvSpPr>
            <a:spLocks noGrp="1"/>
          </p:cNvSpPr>
          <p:nvPr>
            <p:ph type="dt" sz="half" idx="10"/>
          </p:nvPr>
        </p:nvSpPr>
        <p:spPr/>
        <p:txBody>
          <a:bodyPr/>
          <a:lstStyle/>
          <a:p>
            <a:fld id="{55CF4532-F23C-49B9-8EAE-42880FA9A5F1}" type="datetimeFigureOut">
              <a:rPr lang="en-US" smtClean="0"/>
              <a:t>4/26/2024</a:t>
            </a:fld>
            <a:endParaRPr lang="en-US" dirty="0"/>
          </a:p>
        </p:txBody>
      </p:sp>
      <p:sp>
        <p:nvSpPr>
          <p:cNvPr id="5" name="Footer Placeholder 4">
            <a:extLst>
              <a:ext uri="{FF2B5EF4-FFF2-40B4-BE49-F238E27FC236}">
                <a16:creationId xmlns:a16="http://schemas.microsoft.com/office/drawing/2014/main" id="{46C717A5-D03E-DF49-FBF4-09AE192AB5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C6CB1F-8E10-ADB6-5701-1AA66B4218CE}"/>
              </a:ext>
            </a:extLst>
          </p:cNvPr>
          <p:cNvSpPr>
            <a:spLocks noGrp="1"/>
          </p:cNvSpPr>
          <p:nvPr>
            <p:ph type="sldNum" sz="quarter" idx="12"/>
          </p:nvPr>
        </p:nvSpPr>
        <p:spPr/>
        <p:txBody>
          <a:bodyPr/>
          <a:lstStyle/>
          <a:p>
            <a:fld id="{2D608FC8-DCEF-42F8-9173-0E50C0A7D663}" type="slidenum">
              <a:rPr lang="en-US" smtClean="0"/>
              <a:t>‹#›</a:t>
            </a:fld>
            <a:endParaRPr lang="en-US" dirty="0"/>
          </a:p>
        </p:txBody>
      </p:sp>
    </p:spTree>
    <p:extLst>
      <p:ext uri="{BB962C8B-B14F-4D97-AF65-F5344CB8AC3E}">
        <p14:creationId xmlns:p14="http://schemas.microsoft.com/office/powerpoint/2010/main" val="692156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936D4-FA75-9EDF-DA3A-1725D8788A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02395C-42CA-E049-0B90-E3A5C9E837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DA2BFC-7337-8D1A-739D-C6DE1E0319AF}"/>
              </a:ext>
            </a:extLst>
          </p:cNvPr>
          <p:cNvSpPr>
            <a:spLocks noGrp="1"/>
          </p:cNvSpPr>
          <p:nvPr>
            <p:ph type="dt" sz="half" idx="10"/>
          </p:nvPr>
        </p:nvSpPr>
        <p:spPr/>
        <p:txBody>
          <a:bodyPr/>
          <a:lstStyle/>
          <a:p>
            <a:fld id="{55CF4532-F23C-49B9-8EAE-42880FA9A5F1}" type="datetimeFigureOut">
              <a:rPr lang="en-US" smtClean="0"/>
              <a:t>4/26/2024</a:t>
            </a:fld>
            <a:endParaRPr lang="en-US"/>
          </a:p>
        </p:txBody>
      </p:sp>
      <p:sp>
        <p:nvSpPr>
          <p:cNvPr id="5" name="Footer Placeholder 4">
            <a:extLst>
              <a:ext uri="{FF2B5EF4-FFF2-40B4-BE49-F238E27FC236}">
                <a16:creationId xmlns:a16="http://schemas.microsoft.com/office/drawing/2014/main" id="{80178E39-9458-D35B-DA0F-AECE5D575B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17B3E9-D864-58D1-175F-95279A7EC6BE}"/>
              </a:ext>
            </a:extLst>
          </p:cNvPr>
          <p:cNvSpPr>
            <a:spLocks noGrp="1"/>
          </p:cNvSpPr>
          <p:nvPr>
            <p:ph type="sldNum" sz="quarter" idx="12"/>
          </p:nvPr>
        </p:nvSpPr>
        <p:spPr/>
        <p:txBody>
          <a:bodyPr/>
          <a:lstStyle/>
          <a:p>
            <a:fld id="{2D608FC8-DCEF-42F8-9173-0E50C0A7D663}" type="slidenum">
              <a:rPr lang="en-US" smtClean="0"/>
              <a:t>‹#›</a:t>
            </a:fld>
            <a:endParaRPr lang="en-US"/>
          </a:p>
        </p:txBody>
      </p:sp>
      <p:pic>
        <p:nvPicPr>
          <p:cNvPr id="7" name="Graphic 6">
            <a:extLst>
              <a:ext uri="{FF2B5EF4-FFF2-40B4-BE49-F238E27FC236}">
                <a16:creationId xmlns:a16="http://schemas.microsoft.com/office/drawing/2014/main" id="{0EB9E8F8-B0B8-69E5-5525-567B1AFC592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439"/>
          <a:stretch/>
        </p:blipFill>
        <p:spPr>
          <a:xfrm>
            <a:off x="-34182" y="0"/>
            <a:ext cx="12260366" cy="904270"/>
          </a:xfrm>
          <a:prstGeom prst="rect">
            <a:avLst/>
          </a:prstGeom>
        </p:spPr>
      </p:pic>
    </p:spTree>
    <p:extLst>
      <p:ext uri="{BB962C8B-B14F-4D97-AF65-F5344CB8AC3E}">
        <p14:creationId xmlns:p14="http://schemas.microsoft.com/office/powerpoint/2010/main" val="829236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57F29-4BCF-FF25-B284-84756B38F8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557E8D-BBB0-388F-9F35-E97FC353EC7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BB1037-0069-8BE7-DDCF-F955F786695C}"/>
              </a:ext>
            </a:extLst>
          </p:cNvPr>
          <p:cNvSpPr>
            <a:spLocks noGrp="1"/>
          </p:cNvSpPr>
          <p:nvPr>
            <p:ph type="dt" sz="half" idx="10"/>
          </p:nvPr>
        </p:nvSpPr>
        <p:spPr/>
        <p:txBody>
          <a:bodyPr/>
          <a:lstStyle/>
          <a:p>
            <a:fld id="{55CF4532-F23C-49B9-8EAE-42880FA9A5F1}" type="datetimeFigureOut">
              <a:rPr lang="en-US" smtClean="0"/>
              <a:t>4/26/2024</a:t>
            </a:fld>
            <a:endParaRPr lang="en-US"/>
          </a:p>
        </p:txBody>
      </p:sp>
      <p:sp>
        <p:nvSpPr>
          <p:cNvPr id="5" name="Footer Placeholder 4">
            <a:extLst>
              <a:ext uri="{FF2B5EF4-FFF2-40B4-BE49-F238E27FC236}">
                <a16:creationId xmlns:a16="http://schemas.microsoft.com/office/drawing/2014/main" id="{EFE8C6C5-D721-F0DD-78AB-5EC935D160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621B9-039F-DF09-FE03-6AAC8B91DCAD}"/>
              </a:ext>
            </a:extLst>
          </p:cNvPr>
          <p:cNvSpPr>
            <a:spLocks noGrp="1"/>
          </p:cNvSpPr>
          <p:nvPr>
            <p:ph type="sldNum" sz="quarter" idx="12"/>
          </p:nvPr>
        </p:nvSpPr>
        <p:spPr/>
        <p:txBody>
          <a:bodyPr/>
          <a:lstStyle/>
          <a:p>
            <a:fld id="{2D608FC8-DCEF-42F8-9173-0E50C0A7D663}" type="slidenum">
              <a:rPr lang="en-US" smtClean="0"/>
              <a:t>‹#›</a:t>
            </a:fld>
            <a:endParaRPr lang="en-US"/>
          </a:p>
        </p:txBody>
      </p:sp>
      <p:pic>
        <p:nvPicPr>
          <p:cNvPr id="7" name="Graphic 6">
            <a:extLst>
              <a:ext uri="{FF2B5EF4-FFF2-40B4-BE49-F238E27FC236}">
                <a16:creationId xmlns:a16="http://schemas.microsoft.com/office/drawing/2014/main" id="{7C415AAB-04C9-25D3-105D-8592EA486C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85" y="-17375"/>
            <a:ext cx="12254669" cy="3397529"/>
          </a:xfrm>
          <a:prstGeom prst="rect">
            <a:avLst/>
          </a:prstGeom>
        </p:spPr>
      </p:pic>
    </p:spTree>
    <p:extLst>
      <p:ext uri="{BB962C8B-B14F-4D97-AF65-F5344CB8AC3E}">
        <p14:creationId xmlns:p14="http://schemas.microsoft.com/office/powerpoint/2010/main" val="3131409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CB633-896E-BEB8-D3A1-DA5C3F8BB9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15C1FB-0110-09FC-35C8-9F8A750602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21BB1A-EE09-8E4B-51DC-3AA4C1C185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CBD741-532D-FF14-25F9-3351EC4AECEA}"/>
              </a:ext>
            </a:extLst>
          </p:cNvPr>
          <p:cNvSpPr>
            <a:spLocks noGrp="1"/>
          </p:cNvSpPr>
          <p:nvPr>
            <p:ph type="dt" sz="half" idx="10"/>
          </p:nvPr>
        </p:nvSpPr>
        <p:spPr/>
        <p:txBody>
          <a:bodyPr/>
          <a:lstStyle/>
          <a:p>
            <a:fld id="{55CF4532-F23C-49B9-8EAE-42880FA9A5F1}" type="datetimeFigureOut">
              <a:rPr lang="en-US" smtClean="0"/>
              <a:t>4/26/2024</a:t>
            </a:fld>
            <a:endParaRPr lang="en-US"/>
          </a:p>
        </p:txBody>
      </p:sp>
      <p:sp>
        <p:nvSpPr>
          <p:cNvPr id="6" name="Footer Placeholder 5">
            <a:extLst>
              <a:ext uri="{FF2B5EF4-FFF2-40B4-BE49-F238E27FC236}">
                <a16:creationId xmlns:a16="http://schemas.microsoft.com/office/drawing/2014/main" id="{44BD2110-7709-FE38-4A2E-28908D7345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C935CA-81E9-39FC-2A51-BF7682973246}"/>
              </a:ext>
            </a:extLst>
          </p:cNvPr>
          <p:cNvSpPr>
            <a:spLocks noGrp="1"/>
          </p:cNvSpPr>
          <p:nvPr>
            <p:ph type="sldNum" sz="quarter" idx="12"/>
          </p:nvPr>
        </p:nvSpPr>
        <p:spPr/>
        <p:txBody>
          <a:bodyPr/>
          <a:lstStyle/>
          <a:p>
            <a:fld id="{2D608FC8-DCEF-42F8-9173-0E50C0A7D663}" type="slidenum">
              <a:rPr lang="en-US" smtClean="0"/>
              <a:t>‹#›</a:t>
            </a:fld>
            <a:endParaRPr lang="en-US"/>
          </a:p>
        </p:txBody>
      </p:sp>
      <p:pic>
        <p:nvPicPr>
          <p:cNvPr id="8" name="Graphic 7">
            <a:extLst>
              <a:ext uri="{FF2B5EF4-FFF2-40B4-BE49-F238E27FC236}">
                <a16:creationId xmlns:a16="http://schemas.microsoft.com/office/drawing/2014/main" id="{64E13BF4-63D0-042A-9C93-5EB37C234EB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439"/>
          <a:stretch/>
        </p:blipFill>
        <p:spPr>
          <a:xfrm>
            <a:off x="-34182" y="0"/>
            <a:ext cx="12260366" cy="904270"/>
          </a:xfrm>
          <a:prstGeom prst="rect">
            <a:avLst/>
          </a:prstGeom>
        </p:spPr>
      </p:pic>
    </p:spTree>
    <p:extLst>
      <p:ext uri="{BB962C8B-B14F-4D97-AF65-F5344CB8AC3E}">
        <p14:creationId xmlns:p14="http://schemas.microsoft.com/office/powerpoint/2010/main" val="147014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7493B-B2A1-2D0A-68C0-5106DA2632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FF5294-F63A-B02A-E618-03DD2308A2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DED2A4-A526-1FC2-4966-1E9BF446D5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A8FAFC-40A5-613E-8032-D67289A0E7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C9B35C-DE12-2152-4218-8978014B1E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3C3109-E6FB-2154-DE70-C0AC764AF5AA}"/>
              </a:ext>
            </a:extLst>
          </p:cNvPr>
          <p:cNvSpPr>
            <a:spLocks noGrp="1"/>
          </p:cNvSpPr>
          <p:nvPr>
            <p:ph type="dt" sz="half" idx="10"/>
          </p:nvPr>
        </p:nvSpPr>
        <p:spPr/>
        <p:txBody>
          <a:bodyPr/>
          <a:lstStyle/>
          <a:p>
            <a:fld id="{55CF4532-F23C-49B9-8EAE-42880FA9A5F1}" type="datetimeFigureOut">
              <a:rPr lang="en-US" smtClean="0"/>
              <a:t>4/26/2024</a:t>
            </a:fld>
            <a:endParaRPr lang="en-US"/>
          </a:p>
        </p:txBody>
      </p:sp>
      <p:sp>
        <p:nvSpPr>
          <p:cNvPr id="8" name="Footer Placeholder 7">
            <a:extLst>
              <a:ext uri="{FF2B5EF4-FFF2-40B4-BE49-F238E27FC236}">
                <a16:creationId xmlns:a16="http://schemas.microsoft.com/office/drawing/2014/main" id="{E6E24066-9A5E-BFB0-1AD3-AAEFCE7F57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A9B191-F4FE-FD66-0449-57836AE5D0F6}"/>
              </a:ext>
            </a:extLst>
          </p:cNvPr>
          <p:cNvSpPr>
            <a:spLocks noGrp="1"/>
          </p:cNvSpPr>
          <p:nvPr>
            <p:ph type="sldNum" sz="quarter" idx="12"/>
          </p:nvPr>
        </p:nvSpPr>
        <p:spPr/>
        <p:txBody>
          <a:bodyPr/>
          <a:lstStyle/>
          <a:p>
            <a:fld id="{2D608FC8-DCEF-42F8-9173-0E50C0A7D663}" type="slidenum">
              <a:rPr lang="en-US" smtClean="0"/>
              <a:t>‹#›</a:t>
            </a:fld>
            <a:endParaRPr lang="en-US"/>
          </a:p>
        </p:txBody>
      </p:sp>
      <p:pic>
        <p:nvPicPr>
          <p:cNvPr id="10" name="Graphic 9">
            <a:extLst>
              <a:ext uri="{FF2B5EF4-FFF2-40B4-BE49-F238E27FC236}">
                <a16:creationId xmlns:a16="http://schemas.microsoft.com/office/drawing/2014/main" id="{D43E0078-8680-05DF-3AD8-21795A17717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439"/>
          <a:stretch/>
        </p:blipFill>
        <p:spPr>
          <a:xfrm>
            <a:off x="-34182" y="0"/>
            <a:ext cx="12260366" cy="904270"/>
          </a:xfrm>
          <a:prstGeom prst="rect">
            <a:avLst/>
          </a:prstGeom>
        </p:spPr>
      </p:pic>
    </p:spTree>
    <p:extLst>
      <p:ext uri="{BB962C8B-B14F-4D97-AF65-F5344CB8AC3E}">
        <p14:creationId xmlns:p14="http://schemas.microsoft.com/office/powerpoint/2010/main" val="3351086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279D8-A631-8304-E64B-645FE790A2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BB6B45-2446-2A17-13FD-D908E53E5DB5}"/>
              </a:ext>
            </a:extLst>
          </p:cNvPr>
          <p:cNvSpPr>
            <a:spLocks noGrp="1"/>
          </p:cNvSpPr>
          <p:nvPr>
            <p:ph type="dt" sz="half" idx="10"/>
          </p:nvPr>
        </p:nvSpPr>
        <p:spPr/>
        <p:txBody>
          <a:bodyPr/>
          <a:lstStyle/>
          <a:p>
            <a:fld id="{55CF4532-F23C-49B9-8EAE-42880FA9A5F1}" type="datetimeFigureOut">
              <a:rPr lang="en-US" smtClean="0"/>
              <a:t>4/26/2024</a:t>
            </a:fld>
            <a:endParaRPr lang="en-US"/>
          </a:p>
        </p:txBody>
      </p:sp>
      <p:sp>
        <p:nvSpPr>
          <p:cNvPr id="4" name="Footer Placeholder 3">
            <a:extLst>
              <a:ext uri="{FF2B5EF4-FFF2-40B4-BE49-F238E27FC236}">
                <a16:creationId xmlns:a16="http://schemas.microsoft.com/office/drawing/2014/main" id="{8CBF96C2-1E5E-04B9-8623-577F6CB483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769C04-372D-0C66-4B81-79A4305C3358}"/>
              </a:ext>
            </a:extLst>
          </p:cNvPr>
          <p:cNvSpPr>
            <a:spLocks noGrp="1"/>
          </p:cNvSpPr>
          <p:nvPr>
            <p:ph type="sldNum" sz="quarter" idx="12"/>
          </p:nvPr>
        </p:nvSpPr>
        <p:spPr/>
        <p:txBody>
          <a:bodyPr/>
          <a:lstStyle/>
          <a:p>
            <a:fld id="{2D608FC8-DCEF-42F8-9173-0E50C0A7D663}" type="slidenum">
              <a:rPr lang="en-US" smtClean="0"/>
              <a:t>‹#›</a:t>
            </a:fld>
            <a:endParaRPr lang="en-US"/>
          </a:p>
        </p:txBody>
      </p:sp>
      <p:pic>
        <p:nvPicPr>
          <p:cNvPr id="6" name="Graphic 5">
            <a:extLst>
              <a:ext uri="{FF2B5EF4-FFF2-40B4-BE49-F238E27FC236}">
                <a16:creationId xmlns:a16="http://schemas.microsoft.com/office/drawing/2014/main" id="{4B3D0F93-44E0-DEC7-8B2D-997EC4BABE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730" y="-17374"/>
            <a:ext cx="12280308" cy="3404638"/>
          </a:xfrm>
          <a:prstGeom prst="rect">
            <a:avLst/>
          </a:prstGeom>
        </p:spPr>
      </p:pic>
    </p:spTree>
    <p:extLst>
      <p:ext uri="{BB962C8B-B14F-4D97-AF65-F5344CB8AC3E}">
        <p14:creationId xmlns:p14="http://schemas.microsoft.com/office/powerpoint/2010/main" val="2731865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B68EEF-76CD-C68D-6C15-0585CAC26729}"/>
              </a:ext>
            </a:extLst>
          </p:cNvPr>
          <p:cNvSpPr>
            <a:spLocks noGrp="1"/>
          </p:cNvSpPr>
          <p:nvPr>
            <p:ph type="dt" sz="half" idx="10"/>
          </p:nvPr>
        </p:nvSpPr>
        <p:spPr/>
        <p:txBody>
          <a:bodyPr/>
          <a:lstStyle/>
          <a:p>
            <a:fld id="{55CF4532-F23C-49B9-8EAE-42880FA9A5F1}" type="datetimeFigureOut">
              <a:rPr lang="en-US" smtClean="0"/>
              <a:t>4/26/2024</a:t>
            </a:fld>
            <a:endParaRPr lang="en-US"/>
          </a:p>
        </p:txBody>
      </p:sp>
      <p:sp>
        <p:nvSpPr>
          <p:cNvPr id="3" name="Footer Placeholder 2">
            <a:extLst>
              <a:ext uri="{FF2B5EF4-FFF2-40B4-BE49-F238E27FC236}">
                <a16:creationId xmlns:a16="http://schemas.microsoft.com/office/drawing/2014/main" id="{098F592A-9ACE-5887-5563-8CF3DFF23A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9F79DA-E8CB-0AA1-7D9C-5B6939934E0B}"/>
              </a:ext>
            </a:extLst>
          </p:cNvPr>
          <p:cNvSpPr>
            <a:spLocks noGrp="1"/>
          </p:cNvSpPr>
          <p:nvPr>
            <p:ph type="sldNum" sz="quarter" idx="12"/>
          </p:nvPr>
        </p:nvSpPr>
        <p:spPr/>
        <p:txBody>
          <a:bodyPr/>
          <a:lstStyle/>
          <a:p>
            <a:fld id="{2D608FC8-DCEF-42F8-9173-0E50C0A7D663}" type="slidenum">
              <a:rPr lang="en-US" smtClean="0"/>
              <a:t>‹#›</a:t>
            </a:fld>
            <a:endParaRPr lang="en-US"/>
          </a:p>
        </p:txBody>
      </p:sp>
    </p:spTree>
    <p:extLst>
      <p:ext uri="{BB962C8B-B14F-4D97-AF65-F5344CB8AC3E}">
        <p14:creationId xmlns:p14="http://schemas.microsoft.com/office/powerpoint/2010/main" val="526730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65C9C-1D86-8E0D-24EE-519633B10F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025D64-E470-4B03-C435-35B035E458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2EAA32-7FFC-22EC-A1B2-2EB6F4CC99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ECA40D-CCC0-DDC1-AF4C-59BEFDE5037B}"/>
              </a:ext>
            </a:extLst>
          </p:cNvPr>
          <p:cNvSpPr>
            <a:spLocks noGrp="1"/>
          </p:cNvSpPr>
          <p:nvPr>
            <p:ph type="dt" sz="half" idx="10"/>
          </p:nvPr>
        </p:nvSpPr>
        <p:spPr/>
        <p:txBody>
          <a:bodyPr/>
          <a:lstStyle/>
          <a:p>
            <a:fld id="{55CF4532-F23C-49B9-8EAE-42880FA9A5F1}" type="datetimeFigureOut">
              <a:rPr lang="en-US" smtClean="0"/>
              <a:t>4/26/2024</a:t>
            </a:fld>
            <a:endParaRPr lang="en-US"/>
          </a:p>
        </p:txBody>
      </p:sp>
      <p:sp>
        <p:nvSpPr>
          <p:cNvPr id="6" name="Footer Placeholder 5">
            <a:extLst>
              <a:ext uri="{FF2B5EF4-FFF2-40B4-BE49-F238E27FC236}">
                <a16:creationId xmlns:a16="http://schemas.microsoft.com/office/drawing/2014/main" id="{112E01C0-2010-81E0-4848-CE151849E0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1B22FF-406E-8D24-A8B7-DCFFAA53D2AD}"/>
              </a:ext>
            </a:extLst>
          </p:cNvPr>
          <p:cNvSpPr>
            <a:spLocks noGrp="1"/>
          </p:cNvSpPr>
          <p:nvPr>
            <p:ph type="sldNum" sz="quarter" idx="12"/>
          </p:nvPr>
        </p:nvSpPr>
        <p:spPr/>
        <p:txBody>
          <a:bodyPr/>
          <a:lstStyle/>
          <a:p>
            <a:fld id="{2D608FC8-DCEF-42F8-9173-0E50C0A7D663}" type="slidenum">
              <a:rPr lang="en-US" smtClean="0"/>
              <a:t>‹#›</a:t>
            </a:fld>
            <a:endParaRPr lang="en-US"/>
          </a:p>
        </p:txBody>
      </p:sp>
      <p:pic>
        <p:nvPicPr>
          <p:cNvPr id="8" name="Graphic 7">
            <a:extLst>
              <a:ext uri="{FF2B5EF4-FFF2-40B4-BE49-F238E27FC236}">
                <a16:creationId xmlns:a16="http://schemas.microsoft.com/office/drawing/2014/main" id="{3B7CB89E-B351-AEDA-5652-E15FC2023AC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439"/>
          <a:stretch/>
        </p:blipFill>
        <p:spPr>
          <a:xfrm>
            <a:off x="-34182" y="0"/>
            <a:ext cx="12260366" cy="904270"/>
          </a:xfrm>
          <a:prstGeom prst="rect">
            <a:avLst/>
          </a:prstGeom>
        </p:spPr>
      </p:pic>
    </p:spTree>
    <p:extLst>
      <p:ext uri="{BB962C8B-B14F-4D97-AF65-F5344CB8AC3E}">
        <p14:creationId xmlns:p14="http://schemas.microsoft.com/office/powerpoint/2010/main" val="2541539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B74A5-9520-5493-6FB5-34C1F5422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B13B9F-5DE3-D80F-AA26-340FD904FD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633AB9-8868-7FFC-A065-1375B0BDE6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176E01-6164-ECA1-A898-7DFD972A2161}"/>
              </a:ext>
            </a:extLst>
          </p:cNvPr>
          <p:cNvSpPr>
            <a:spLocks noGrp="1"/>
          </p:cNvSpPr>
          <p:nvPr>
            <p:ph type="dt" sz="half" idx="10"/>
          </p:nvPr>
        </p:nvSpPr>
        <p:spPr/>
        <p:txBody>
          <a:bodyPr/>
          <a:lstStyle/>
          <a:p>
            <a:fld id="{55CF4532-F23C-49B9-8EAE-42880FA9A5F1}" type="datetimeFigureOut">
              <a:rPr lang="en-US" smtClean="0"/>
              <a:t>4/26/2024</a:t>
            </a:fld>
            <a:endParaRPr lang="en-US"/>
          </a:p>
        </p:txBody>
      </p:sp>
      <p:sp>
        <p:nvSpPr>
          <p:cNvPr id="6" name="Footer Placeholder 5">
            <a:extLst>
              <a:ext uri="{FF2B5EF4-FFF2-40B4-BE49-F238E27FC236}">
                <a16:creationId xmlns:a16="http://schemas.microsoft.com/office/drawing/2014/main" id="{2E3F1D76-42F3-358F-7788-A4A6A41564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E7598B-96C3-B11E-1A17-CBA389803428}"/>
              </a:ext>
            </a:extLst>
          </p:cNvPr>
          <p:cNvSpPr>
            <a:spLocks noGrp="1"/>
          </p:cNvSpPr>
          <p:nvPr>
            <p:ph type="sldNum" sz="quarter" idx="12"/>
          </p:nvPr>
        </p:nvSpPr>
        <p:spPr/>
        <p:txBody>
          <a:bodyPr/>
          <a:lstStyle/>
          <a:p>
            <a:fld id="{2D608FC8-DCEF-42F8-9173-0E50C0A7D663}" type="slidenum">
              <a:rPr lang="en-US" smtClean="0"/>
              <a:t>‹#›</a:t>
            </a:fld>
            <a:endParaRPr lang="en-US"/>
          </a:p>
        </p:txBody>
      </p:sp>
      <p:pic>
        <p:nvPicPr>
          <p:cNvPr id="8" name="Graphic 7">
            <a:extLst>
              <a:ext uri="{FF2B5EF4-FFF2-40B4-BE49-F238E27FC236}">
                <a16:creationId xmlns:a16="http://schemas.microsoft.com/office/drawing/2014/main" id="{A72E8747-8D81-370A-175A-485F21F6577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3439"/>
          <a:stretch/>
        </p:blipFill>
        <p:spPr>
          <a:xfrm>
            <a:off x="-34182" y="0"/>
            <a:ext cx="12260366" cy="904270"/>
          </a:xfrm>
          <a:prstGeom prst="rect">
            <a:avLst/>
          </a:prstGeom>
        </p:spPr>
      </p:pic>
    </p:spTree>
    <p:extLst>
      <p:ext uri="{BB962C8B-B14F-4D97-AF65-F5344CB8AC3E}">
        <p14:creationId xmlns:p14="http://schemas.microsoft.com/office/powerpoint/2010/main" val="3504280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92EFCD-6BA7-BE6C-DB05-2DFF6BDE32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456CF9-A141-FC64-D814-152EE7E4EA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E5A7C-635A-1F71-8D91-08D6308006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5CF4532-F23C-49B9-8EAE-42880FA9A5F1}" type="datetimeFigureOut">
              <a:rPr lang="en-US" smtClean="0"/>
              <a:t>4/26/2024</a:t>
            </a:fld>
            <a:endParaRPr lang="en-US"/>
          </a:p>
        </p:txBody>
      </p:sp>
      <p:sp>
        <p:nvSpPr>
          <p:cNvPr id="5" name="Footer Placeholder 4">
            <a:extLst>
              <a:ext uri="{FF2B5EF4-FFF2-40B4-BE49-F238E27FC236}">
                <a16:creationId xmlns:a16="http://schemas.microsoft.com/office/drawing/2014/main" id="{18842B96-35B7-7D96-B2BE-E63850A8CA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C3A7549-866B-BDB9-F892-35AF85D82C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608FC8-DCEF-42F8-9173-0E50C0A7D663}" type="slidenum">
              <a:rPr lang="en-US" smtClean="0"/>
              <a:t>‹#›</a:t>
            </a:fld>
            <a:endParaRPr lang="en-US" dirty="0"/>
          </a:p>
        </p:txBody>
      </p:sp>
      <p:pic>
        <p:nvPicPr>
          <p:cNvPr id="7" name="Picture 6" descr="A black background with a black square&#10;&#10;Description automatically generated with medium confidence">
            <a:extLst>
              <a:ext uri="{FF2B5EF4-FFF2-40B4-BE49-F238E27FC236}">
                <a16:creationId xmlns:a16="http://schemas.microsoft.com/office/drawing/2014/main" id="{57EDD18B-2FF8-8A95-D0C4-DC653A2FED4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04233" y="6417891"/>
            <a:ext cx="284515" cy="303583"/>
          </a:xfrm>
          <a:prstGeom prst="rect">
            <a:avLst/>
          </a:prstGeom>
        </p:spPr>
      </p:pic>
      <p:pic>
        <p:nvPicPr>
          <p:cNvPr id="8" name="Picture 7" descr="A blue and black logo&#10;&#10;Description automatically generated">
            <a:extLst>
              <a:ext uri="{FF2B5EF4-FFF2-40B4-BE49-F238E27FC236}">
                <a16:creationId xmlns:a16="http://schemas.microsoft.com/office/drawing/2014/main" id="{B1C9F8DC-9D3A-CB02-4E87-CCA1DAB91E6C}"/>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844764" y="6264274"/>
            <a:ext cx="1143003" cy="457201"/>
          </a:xfrm>
          <a:prstGeom prst="rect">
            <a:avLst/>
          </a:prstGeom>
        </p:spPr>
      </p:pic>
    </p:spTree>
    <p:extLst>
      <p:ext uri="{BB962C8B-B14F-4D97-AF65-F5344CB8AC3E}">
        <p14:creationId xmlns:p14="http://schemas.microsoft.com/office/powerpoint/2010/main" val="27169757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4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cid:37599758-07f4-48a8-aaac-7bf60e0f80dc@namprd09.prod.outlook.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919DA7B9-D016-EBE2-28BB-7485D0CE370B}"/>
              </a:ext>
            </a:extLst>
          </p:cNvPr>
          <p:cNvPicPr>
            <a:picLocks noGrp="1" noRot="1" noChangeAspect="1" noMove="1" noResize="1" noEditPoints="1" noAdjustHandles="1" noChangeArrowheads="1" noChangeShapeType="1" noCrop="1"/>
          </p:cNvPicPr>
          <p:nvPr/>
        </p:nvPicPr>
        <p:blipFill rotWithShape="1">
          <a:blip r:embed="rId2">
            <a:extLst>
              <a:ext uri="{96DAC541-7B7A-43D3-8B79-37D633B846F1}">
                <asvg:svgBlip xmlns:asvg="http://schemas.microsoft.com/office/drawing/2016/SVG/main" r:embed="rId3"/>
              </a:ext>
            </a:extLst>
          </a:blip>
          <a:srcRect l="4" r="-3" b="2410"/>
          <a:stretch/>
        </p:blipFill>
        <p:spPr>
          <a:xfrm>
            <a:off x="-47002" y="0"/>
            <a:ext cx="12286004" cy="6858000"/>
          </a:xfrm>
          <a:prstGeom prst="rect">
            <a:avLst/>
          </a:prstGeom>
        </p:spPr>
      </p:pic>
      <p:pic>
        <p:nvPicPr>
          <p:cNvPr id="12" name="Picture 11" descr="A white logo with a house on a black background&#10;&#10;Description automatically generated">
            <a:extLst>
              <a:ext uri="{FF2B5EF4-FFF2-40B4-BE49-F238E27FC236}">
                <a16:creationId xmlns:a16="http://schemas.microsoft.com/office/drawing/2014/main" id="{46BC312D-5A80-10C0-97AD-58A2B326EA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9550" y="748846"/>
            <a:ext cx="6692900" cy="2680153"/>
          </a:xfrm>
          <a:prstGeom prst="rect">
            <a:avLst/>
          </a:prstGeom>
        </p:spPr>
      </p:pic>
      <p:pic>
        <p:nvPicPr>
          <p:cNvPr id="16" name="Graphic 15">
            <a:extLst>
              <a:ext uri="{FF2B5EF4-FFF2-40B4-BE49-F238E27FC236}">
                <a16:creationId xmlns:a16="http://schemas.microsoft.com/office/drawing/2014/main" id="{08FC6BD2-4B5E-AEFE-8575-9CE8F087D88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1231" y="6142976"/>
            <a:ext cx="541538" cy="517525"/>
          </a:xfrm>
          <a:prstGeom prst="rect">
            <a:avLst/>
          </a:prstGeom>
        </p:spPr>
      </p:pic>
      <p:pic>
        <p:nvPicPr>
          <p:cNvPr id="6" name="Graphic 5">
            <a:extLst>
              <a:ext uri="{FF2B5EF4-FFF2-40B4-BE49-F238E27FC236}">
                <a16:creationId xmlns:a16="http://schemas.microsoft.com/office/drawing/2014/main" id="{307451C9-6ACF-B135-0132-1CA9170DA39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7543" y="4775199"/>
            <a:ext cx="12722068" cy="1635125"/>
          </a:xfrm>
          <a:prstGeom prst="rect">
            <a:avLst/>
          </a:prstGeom>
        </p:spPr>
      </p:pic>
    </p:spTree>
    <p:extLst>
      <p:ext uri="{BB962C8B-B14F-4D97-AF65-F5344CB8AC3E}">
        <p14:creationId xmlns:p14="http://schemas.microsoft.com/office/powerpoint/2010/main" val="2018117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7B927-2425-63C1-3983-4F8A4FCE37BC}"/>
              </a:ext>
            </a:extLst>
          </p:cNvPr>
          <p:cNvSpPr>
            <a:spLocks noGrp="1"/>
          </p:cNvSpPr>
          <p:nvPr>
            <p:ph type="title"/>
          </p:nvPr>
        </p:nvSpPr>
        <p:spPr>
          <a:xfrm>
            <a:off x="378823" y="457633"/>
            <a:ext cx="6002912" cy="778140"/>
          </a:xfrm>
        </p:spPr>
        <p:txBody>
          <a:bodyPr anchor="b">
            <a:normAutofit/>
          </a:bodyPr>
          <a:lstStyle/>
          <a:p>
            <a:pPr algn="ctr"/>
            <a:r>
              <a:rPr lang="en-US" sz="3200" dirty="0"/>
              <a:t>Partnership and Service</a:t>
            </a:r>
          </a:p>
        </p:txBody>
      </p:sp>
      <p:sp>
        <p:nvSpPr>
          <p:cNvPr id="8" name="Content Placeholder 7">
            <a:extLst>
              <a:ext uri="{FF2B5EF4-FFF2-40B4-BE49-F238E27FC236}">
                <a16:creationId xmlns:a16="http://schemas.microsoft.com/office/drawing/2014/main" id="{4BE2A5BF-9468-8EA8-E6F0-CC4174386EBC}"/>
              </a:ext>
            </a:extLst>
          </p:cNvPr>
          <p:cNvSpPr>
            <a:spLocks noGrp="1"/>
          </p:cNvSpPr>
          <p:nvPr>
            <p:ph idx="1"/>
          </p:nvPr>
        </p:nvSpPr>
        <p:spPr>
          <a:xfrm>
            <a:off x="942704" y="1933519"/>
            <a:ext cx="5133702" cy="3344092"/>
          </a:xfrm>
        </p:spPr>
        <p:txBody>
          <a:bodyPr anchor="t">
            <a:normAutofit/>
          </a:bodyPr>
          <a:lstStyle/>
          <a:p>
            <a:pPr marL="0" indent="0">
              <a:buNone/>
            </a:pPr>
            <a:r>
              <a:rPr lang="en-US" sz="2000" dirty="0"/>
              <a:t>New service announcement in the Enterprise Newspaper for Summit, MS</a:t>
            </a:r>
          </a:p>
          <a:p>
            <a:pPr marL="0" indent="0">
              <a:buNone/>
            </a:pPr>
            <a:endParaRPr lang="en-US" sz="2000" dirty="0"/>
          </a:p>
          <a:p>
            <a:pPr marL="0" indent="0">
              <a:buNone/>
            </a:pPr>
            <a:r>
              <a:rPr lang="en-US" sz="2000" dirty="0"/>
              <a:t>Flexible-service routes for affordable housing complexes: </a:t>
            </a:r>
          </a:p>
          <a:p>
            <a:pPr>
              <a:buFont typeface="Wingdings" panose="05000000000000000000" pitchFamily="2" charset="2"/>
              <a:buChar char="v"/>
            </a:pPr>
            <a:r>
              <a:rPr lang="en-US" sz="2000" dirty="0" err="1"/>
              <a:t>Shadowood</a:t>
            </a:r>
            <a:r>
              <a:rPr lang="en-US" sz="2000" dirty="0"/>
              <a:t> Apartment 1 &amp; 2</a:t>
            </a:r>
          </a:p>
          <a:p>
            <a:pPr>
              <a:buFont typeface="Wingdings" panose="05000000000000000000" pitchFamily="2" charset="2"/>
              <a:buChar char="v"/>
            </a:pPr>
            <a:r>
              <a:rPr lang="en-US" sz="2000" dirty="0"/>
              <a:t>Summit Apartments</a:t>
            </a:r>
          </a:p>
        </p:txBody>
      </p:sp>
      <p:pic>
        <p:nvPicPr>
          <p:cNvPr id="4" name="Content Placeholder 3">
            <a:extLst>
              <a:ext uri="{FF2B5EF4-FFF2-40B4-BE49-F238E27FC236}">
                <a16:creationId xmlns:a16="http://schemas.microsoft.com/office/drawing/2014/main" id="{C17325C5-8951-829F-BDEC-C8BF17F70E0F}"/>
              </a:ext>
            </a:extLst>
          </p:cNvPr>
          <p:cNvPicPr>
            <a:picLocks noChangeAspect="1"/>
          </p:cNvPicPr>
          <p:nvPr/>
        </p:nvPicPr>
        <p:blipFill rotWithShape="1">
          <a:blip r:embed="rId2" r:link="rId4">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l="16250" t="943" r="23750" b="4088"/>
          <a:stretch/>
        </p:blipFill>
        <p:spPr bwMode="auto">
          <a:xfrm>
            <a:off x="6557554" y="457633"/>
            <a:ext cx="3805269" cy="6295864"/>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1155983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Text&#10;&#10;Description automatically generated">
            <a:extLst>
              <a:ext uri="{FF2B5EF4-FFF2-40B4-BE49-F238E27FC236}">
                <a16:creationId xmlns:a16="http://schemas.microsoft.com/office/drawing/2014/main" id="{CE9EFA7B-AC34-64C2-8CC5-D7A336C61578}"/>
              </a:ext>
            </a:extLst>
          </p:cNvPr>
          <p:cNvPicPr>
            <a:picLocks noChangeAspect="1"/>
          </p:cNvPicPr>
          <p:nvPr/>
        </p:nvPicPr>
        <p:blipFill rotWithShape="1">
          <a:blip r:embed="rId2">
            <a:extLst>
              <a:ext uri="{28A0092B-C50C-407E-A947-70E740481C1C}">
                <a14:useLocalDpi xmlns:a14="http://schemas.microsoft.com/office/drawing/2010/main" val="0"/>
              </a:ext>
            </a:extLst>
          </a:blip>
          <a:srcRect r="6258"/>
          <a:stretch/>
        </p:blipFill>
        <p:spPr bwMode="auto">
          <a:xfrm>
            <a:off x="206830" y="548640"/>
            <a:ext cx="4126896" cy="6008914"/>
          </a:xfrm>
          <a:prstGeom prst="rect">
            <a:avLst/>
          </a:prstGeom>
          <a:noFill/>
        </p:spPr>
      </p:pic>
      <p:pic>
        <p:nvPicPr>
          <p:cNvPr id="5" name="Content Placeholder 4">
            <a:extLst>
              <a:ext uri="{FF2B5EF4-FFF2-40B4-BE49-F238E27FC236}">
                <a16:creationId xmlns:a16="http://schemas.microsoft.com/office/drawing/2014/main" id="{BA4DB452-8421-2AB8-7A72-36AD8F5B355E}"/>
              </a:ext>
            </a:extLst>
          </p:cNvPr>
          <p:cNvPicPr>
            <a:picLocks noChangeAspect="1"/>
          </p:cNvPicPr>
          <p:nvPr/>
        </p:nvPicPr>
        <p:blipFill rotWithShape="1">
          <a:blip r:embed="rId3"/>
          <a:srcRect r="6231" b="-2"/>
          <a:stretch/>
        </p:blipFill>
        <p:spPr>
          <a:xfrm>
            <a:off x="4351752" y="645392"/>
            <a:ext cx="3969227" cy="6092068"/>
          </a:xfrm>
          <a:prstGeom prst="rect">
            <a:avLst/>
          </a:prstGeom>
        </p:spPr>
      </p:pic>
      <p:sp>
        <p:nvSpPr>
          <p:cNvPr id="24" name="Content Placeholder 23">
            <a:extLst>
              <a:ext uri="{FF2B5EF4-FFF2-40B4-BE49-F238E27FC236}">
                <a16:creationId xmlns:a16="http://schemas.microsoft.com/office/drawing/2014/main" id="{B3B18B71-9022-3A25-CEF1-C734708AAE09}"/>
              </a:ext>
            </a:extLst>
          </p:cNvPr>
          <p:cNvSpPr>
            <a:spLocks noGrp="1"/>
          </p:cNvSpPr>
          <p:nvPr>
            <p:ph idx="1"/>
          </p:nvPr>
        </p:nvSpPr>
        <p:spPr>
          <a:xfrm>
            <a:off x="8636358" y="2500819"/>
            <a:ext cx="3240264" cy="3447832"/>
          </a:xfrm>
        </p:spPr>
        <p:txBody>
          <a:bodyPr anchor="t">
            <a:normAutofit/>
          </a:bodyPr>
          <a:lstStyle/>
          <a:p>
            <a:pPr marL="0" indent="0" algn="ctr">
              <a:buNone/>
            </a:pPr>
            <a:r>
              <a:rPr lang="en-US" sz="2000" b="1" dirty="0"/>
              <a:t>Transportation on the Move</a:t>
            </a:r>
          </a:p>
          <a:p>
            <a:pPr marL="0" indent="0">
              <a:buNone/>
            </a:pPr>
            <a:endParaRPr lang="en-US" sz="2000" dirty="0"/>
          </a:p>
          <a:p>
            <a:pPr marL="0" indent="0">
              <a:buNone/>
            </a:pPr>
            <a:r>
              <a:rPr lang="en-US" sz="2000" dirty="0"/>
              <a:t>Community Transit Stop at a Housing Complex in Summit, MS </a:t>
            </a:r>
          </a:p>
        </p:txBody>
      </p:sp>
    </p:spTree>
    <p:extLst>
      <p:ext uri="{BB962C8B-B14F-4D97-AF65-F5344CB8AC3E}">
        <p14:creationId xmlns:p14="http://schemas.microsoft.com/office/powerpoint/2010/main" val="3050333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96D3E-3C7A-6589-5DAE-DD1732C7D87E}"/>
              </a:ext>
            </a:extLst>
          </p:cNvPr>
          <p:cNvSpPr>
            <a:spLocks noGrp="1"/>
          </p:cNvSpPr>
          <p:nvPr>
            <p:ph type="title"/>
          </p:nvPr>
        </p:nvSpPr>
        <p:spPr>
          <a:xfrm>
            <a:off x="239485" y="666206"/>
            <a:ext cx="11832771" cy="731519"/>
          </a:xfrm>
        </p:spPr>
        <p:txBody>
          <a:bodyPr>
            <a:normAutofit fontScale="90000"/>
          </a:bodyPr>
          <a:lstStyle/>
          <a:p>
            <a:pPr algn="ctr"/>
            <a:r>
              <a:rPr lang="en-US" sz="3600" dirty="0"/>
              <a:t>How to Connect to Mobility Options – Regional Mobility Managers</a:t>
            </a:r>
          </a:p>
        </p:txBody>
      </p:sp>
      <p:graphicFrame>
        <p:nvGraphicFramePr>
          <p:cNvPr id="4" name="Picture Placeholder 7">
            <a:extLst>
              <a:ext uri="{FF2B5EF4-FFF2-40B4-BE49-F238E27FC236}">
                <a16:creationId xmlns:a16="http://schemas.microsoft.com/office/drawing/2014/main" id="{1EE8F6D5-E2E5-635D-8794-35E4D8A2A323}"/>
              </a:ext>
            </a:extLst>
          </p:cNvPr>
          <p:cNvGraphicFramePr>
            <a:graphicFrameLocks noGrp="1" noChangeAspect="1"/>
          </p:cNvGraphicFramePr>
          <p:nvPr>
            <p:ph idx="1"/>
            <p:extLst>
              <p:ext uri="{D42A27DB-BD31-4B8C-83A1-F6EECF244321}">
                <p14:modId xmlns:p14="http://schemas.microsoft.com/office/powerpoint/2010/main" val="2397712347"/>
              </p:ext>
            </p:extLst>
          </p:nvPr>
        </p:nvGraphicFramePr>
        <p:xfrm>
          <a:off x="5900057" y="1214847"/>
          <a:ext cx="5018313" cy="5661166"/>
        </p:xfrm>
        <a:graphic>
          <a:graphicData uri="http://schemas.openxmlformats.org/presentationml/2006/ole">
            <mc:AlternateContent xmlns:mc="http://schemas.openxmlformats.org/markup-compatibility/2006">
              <mc:Choice xmlns:v="urn:schemas-microsoft-com:vml" Requires="v">
                <p:oleObj name="Acrobat Document" r:id="rId2" imgW="5829212" imgH="7543800" progId="Acrobat.Document.11">
                  <p:embed/>
                </p:oleObj>
              </mc:Choice>
              <mc:Fallback>
                <p:oleObj name="Acrobat Document" r:id="rId2" imgW="5829212" imgH="7543800" progId="Acrobat.Document.11">
                  <p:embed/>
                  <p:pic>
                    <p:nvPicPr>
                      <p:cNvPr id="8" name="Picture Placeholder 7">
                        <a:extLst>
                          <a:ext uri="{FF2B5EF4-FFF2-40B4-BE49-F238E27FC236}">
                            <a16:creationId xmlns:a16="http://schemas.microsoft.com/office/drawing/2014/main" id="{AA406256-BE9B-56DD-ADB7-D71239EBC6A5}"/>
                          </a:ext>
                        </a:extLst>
                      </p:cNvPr>
                      <p:cNvPicPr/>
                      <p:nvPr/>
                    </p:nvPicPr>
                    <p:blipFill>
                      <a:blip r:embed="rId3"/>
                      <a:stretch>
                        <a:fillRect/>
                      </a:stretch>
                    </p:blipFill>
                    <p:spPr>
                      <a:xfrm>
                        <a:off x="5900057" y="1214847"/>
                        <a:ext cx="5018313" cy="5661166"/>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23B65024-A738-91AE-9DE9-3D33FF39F616}"/>
              </a:ext>
            </a:extLst>
          </p:cNvPr>
          <p:cNvSpPr txBox="1"/>
          <p:nvPr/>
        </p:nvSpPr>
        <p:spPr>
          <a:xfrm>
            <a:off x="119743" y="1319577"/>
            <a:ext cx="6058989" cy="5078313"/>
          </a:xfrm>
          <a:prstGeom prst="rect">
            <a:avLst/>
          </a:prstGeom>
          <a:noFill/>
        </p:spPr>
        <p:txBody>
          <a:bodyPr wrap="square" rtlCol="0">
            <a:spAutoFit/>
          </a:bodyPr>
          <a:lstStyle/>
          <a:p>
            <a:endParaRPr lang="en-US" dirty="0"/>
          </a:p>
          <a:p>
            <a:r>
              <a:rPr lang="en-US" dirty="0"/>
              <a:t>Delta Rides – Doris Green, Calvin Glover</a:t>
            </a:r>
          </a:p>
          <a:p>
            <a:r>
              <a:rPr lang="en-US" dirty="0"/>
              <a:t>662-846-6161</a:t>
            </a:r>
          </a:p>
          <a:p>
            <a:endParaRPr lang="en-US" dirty="0"/>
          </a:p>
          <a:p>
            <a:r>
              <a:rPr lang="en-US" dirty="0"/>
              <a:t>EZTAG – Jessica Martinez </a:t>
            </a:r>
          </a:p>
          <a:p>
            <a:r>
              <a:rPr lang="en-US" dirty="0"/>
              <a:t>601-650-7429/601-504-0415</a:t>
            </a:r>
          </a:p>
          <a:p>
            <a:endParaRPr lang="en-US" dirty="0"/>
          </a:p>
          <a:p>
            <a:r>
              <a:rPr lang="en-US" dirty="0"/>
              <a:t>NITA -  Tonya Rhea Murphree </a:t>
            </a:r>
          </a:p>
          <a:p>
            <a:r>
              <a:rPr lang="en-US" dirty="0"/>
              <a:t>662-816-5209/662-234-3540</a:t>
            </a:r>
          </a:p>
          <a:p>
            <a:endParaRPr lang="en-US" dirty="0"/>
          </a:p>
          <a:p>
            <a:r>
              <a:rPr lang="en-US" dirty="0"/>
              <a:t>SMART – Lovie Martin/Michele Johnson</a:t>
            </a:r>
          </a:p>
          <a:p>
            <a:r>
              <a:rPr lang="en-US" dirty="0"/>
              <a:t>601-445-7568/601-402-5082/601-437-3063</a:t>
            </a:r>
          </a:p>
          <a:p>
            <a:endParaRPr lang="en-US" dirty="0"/>
          </a:p>
          <a:p>
            <a:r>
              <a:rPr lang="en-US" dirty="0"/>
              <a:t>Southern Connect – Donna Bailey, Kevin Hollingsworth</a:t>
            </a:r>
          </a:p>
          <a:p>
            <a:r>
              <a:rPr lang="en-US" dirty="0"/>
              <a:t>601-682-0701/601-788-2599</a:t>
            </a:r>
          </a:p>
          <a:p>
            <a:endParaRPr lang="en-US" dirty="0"/>
          </a:p>
          <a:p>
            <a:r>
              <a:rPr lang="en-US" dirty="0"/>
              <a:t>TRANSCON – Machelle Kyles, </a:t>
            </a:r>
            <a:r>
              <a:rPr lang="en-US" dirty="0" err="1"/>
              <a:t>Atesa</a:t>
            </a:r>
            <a:r>
              <a:rPr lang="en-US" dirty="0"/>
              <a:t> McKinney</a:t>
            </a:r>
          </a:p>
          <a:p>
            <a:r>
              <a:rPr lang="en-US" dirty="0"/>
              <a:t>60-960-0719/601-218-7674/601-665-2966</a:t>
            </a:r>
          </a:p>
        </p:txBody>
      </p:sp>
    </p:spTree>
    <p:extLst>
      <p:ext uri="{BB962C8B-B14F-4D97-AF65-F5344CB8AC3E}">
        <p14:creationId xmlns:p14="http://schemas.microsoft.com/office/powerpoint/2010/main" val="1574893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0DCAE-F1A0-AD1E-251B-73FB20EF9239}"/>
              </a:ext>
            </a:extLst>
          </p:cNvPr>
          <p:cNvSpPr>
            <a:spLocks noGrp="1"/>
          </p:cNvSpPr>
          <p:nvPr>
            <p:ph type="title"/>
          </p:nvPr>
        </p:nvSpPr>
        <p:spPr>
          <a:xfrm>
            <a:off x="761840" y="1138265"/>
            <a:ext cx="4544762" cy="1401183"/>
          </a:xfrm>
        </p:spPr>
        <p:txBody>
          <a:bodyPr anchor="t">
            <a:normAutofit/>
          </a:bodyPr>
          <a:lstStyle/>
          <a:p>
            <a:r>
              <a:rPr lang="en-US" sz="3200"/>
              <a:t>For additional Information </a:t>
            </a:r>
          </a:p>
        </p:txBody>
      </p:sp>
      <p:cxnSp>
        <p:nvCxnSpPr>
          <p:cNvPr id="14" name="Straight Connector 13">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D8B0ADE-57EF-1208-5D01-B60F367BA8CC}"/>
              </a:ext>
            </a:extLst>
          </p:cNvPr>
          <p:cNvSpPr>
            <a:spLocks noGrp="1"/>
          </p:cNvSpPr>
          <p:nvPr>
            <p:ph idx="1"/>
          </p:nvPr>
        </p:nvSpPr>
        <p:spPr>
          <a:xfrm>
            <a:off x="761840" y="2551176"/>
            <a:ext cx="4544762" cy="3602935"/>
          </a:xfrm>
        </p:spPr>
        <p:txBody>
          <a:bodyPr>
            <a:normAutofit/>
          </a:bodyPr>
          <a:lstStyle/>
          <a:p>
            <a:pPr>
              <a:buNone/>
            </a:pPr>
            <a:r>
              <a:rPr lang="en-US" sz="1700" dirty="0"/>
              <a:t>MS Department of Transportation</a:t>
            </a:r>
          </a:p>
          <a:p>
            <a:pPr>
              <a:buNone/>
            </a:pPr>
            <a:r>
              <a:rPr lang="en-US" sz="1700" dirty="0"/>
              <a:t>P.O. Box 1850 </a:t>
            </a:r>
          </a:p>
          <a:p>
            <a:pPr>
              <a:buNone/>
            </a:pPr>
            <a:r>
              <a:rPr lang="en-US" sz="1700" dirty="0"/>
              <a:t>Jackson, MS 39215-1850</a:t>
            </a:r>
          </a:p>
          <a:p>
            <a:pPr>
              <a:buNone/>
            </a:pPr>
            <a:r>
              <a:rPr lang="en-US" sz="1700" dirty="0"/>
              <a:t>601-359-7800</a:t>
            </a:r>
          </a:p>
          <a:p>
            <a:pPr lvl="4" eaLnBrk="1" hangingPunct="1">
              <a:buFont typeface="Wingdings" pitchFamily="2" charset="2"/>
              <a:buNone/>
            </a:pPr>
            <a:endParaRPr lang="en-US" sz="1700" dirty="0"/>
          </a:p>
          <a:p>
            <a:pPr>
              <a:buNone/>
            </a:pPr>
            <a:r>
              <a:rPr lang="en-US" sz="1700" dirty="0"/>
              <a:t>Shirley Wilson, Public Transit Director</a:t>
            </a:r>
          </a:p>
          <a:p>
            <a:pPr>
              <a:buNone/>
            </a:pPr>
            <a:r>
              <a:rPr lang="en-US" sz="1700" dirty="0"/>
              <a:t>e-mail: </a:t>
            </a:r>
            <a:r>
              <a:rPr lang="en-US" sz="1700" i="1" u="sng" dirty="0"/>
              <a:t>swilson@mdot.ms.gov</a:t>
            </a:r>
          </a:p>
          <a:p>
            <a:pPr>
              <a:buFont typeface="Wingdings" pitchFamily="2" charset="2"/>
              <a:buNone/>
            </a:pPr>
            <a:r>
              <a:rPr lang="en-US" sz="1700" dirty="0"/>
              <a:t>Dr. Charles R. Husband – Program Specialist Team Leader</a:t>
            </a:r>
          </a:p>
          <a:p>
            <a:pPr>
              <a:buFont typeface="Wingdings" pitchFamily="2" charset="2"/>
              <a:buNone/>
            </a:pPr>
            <a:r>
              <a:rPr lang="en-US" sz="1700" dirty="0"/>
              <a:t>e-mail: </a:t>
            </a:r>
            <a:r>
              <a:rPr lang="en-US" sz="1700" u="sng" dirty="0"/>
              <a:t>chusband@mdot.ms.gov</a:t>
            </a:r>
          </a:p>
          <a:p>
            <a:endParaRPr lang="en-US" sz="1700" dirty="0"/>
          </a:p>
        </p:txBody>
      </p:sp>
      <p:pic>
        <p:nvPicPr>
          <p:cNvPr id="6" name="Picture 5">
            <a:extLst>
              <a:ext uri="{FF2B5EF4-FFF2-40B4-BE49-F238E27FC236}">
                <a16:creationId xmlns:a16="http://schemas.microsoft.com/office/drawing/2014/main" id="{7CBA1F0D-51D8-711B-0193-541F0DD59AFE}"/>
              </a:ext>
            </a:extLst>
          </p:cNvPr>
          <p:cNvPicPr>
            <a:picLocks noChangeAspect="1"/>
          </p:cNvPicPr>
          <p:nvPr/>
        </p:nvPicPr>
        <p:blipFill>
          <a:blip r:embed="rId2"/>
          <a:stretch>
            <a:fillRect/>
          </a:stretch>
        </p:blipFill>
        <p:spPr>
          <a:xfrm>
            <a:off x="6082748" y="2116264"/>
            <a:ext cx="5334160" cy="2627073"/>
          </a:xfrm>
          <a:prstGeom prst="rect">
            <a:avLst/>
          </a:prstGeom>
        </p:spPr>
      </p:pic>
    </p:spTree>
    <p:extLst>
      <p:ext uri="{BB962C8B-B14F-4D97-AF65-F5344CB8AC3E}">
        <p14:creationId xmlns:p14="http://schemas.microsoft.com/office/powerpoint/2010/main" val="2008168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B28B1-0476-1AFA-F4F3-5A004DA1CB57}"/>
              </a:ext>
            </a:extLst>
          </p:cNvPr>
          <p:cNvSpPr>
            <a:spLocks noGrp="1"/>
          </p:cNvSpPr>
          <p:nvPr>
            <p:ph type="title"/>
          </p:nvPr>
        </p:nvSpPr>
        <p:spPr>
          <a:xfrm>
            <a:off x="925286" y="441325"/>
            <a:ext cx="10515600" cy="1325563"/>
          </a:xfrm>
        </p:spPr>
        <p:txBody>
          <a:bodyPr/>
          <a:lstStyle/>
          <a:p>
            <a:pPr algn="ctr"/>
            <a:r>
              <a:rPr lang="en-US" dirty="0">
                <a:solidFill>
                  <a:schemeClr val="bg1">
                    <a:lumMod val="95000"/>
                  </a:schemeClr>
                </a:solidFill>
              </a:rPr>
              <a:t>Today’s Road Map</a:t>
            </a:r>
          </a:p>
        </p:txBody>
      </p:sp>
      <p:sp>
        <p:nvSpPr>
          <p:cNvPr id="3" name="TextBox 2">
            <a:extLst>
              <a:ext uri="{FF2B5EF4-FFF2-40B4-BE49-F238E27FC236}">
                <a16:creationId xmlns:a16="http://schemas.microsoft.com/office/drawing/2014/main" id="{226C8101-8411-C55C-4C8D-755F2A4FBE25}"/>
              </a:ext>
            </a:extLst>
          </p:cNvPr>
          <p:cNvSpPr txBox="1"/>
          <p:nvPr/>
        </p:nvSpPr>
        <p:spPr>
          <a:xfrm>
            <a:off x="2155371" y="3352800"/>
            <a:ext cx="8055429" cy="2954655"/>
          </a:xfrm>
          <a:prstGeom prst="rect">
            <a:avLst/>
          </a:prstGeom>
          <a:noFill/>
        </p:spPr>
        <p:txBody>
          <a:bodyPr wrap="square" rtlCol="0">
            <a:spAutoFit/>
          </a:bodyPr>
          <a:lstStyle/>
          <a:p>
            <a:pPr marL="285750" indent="-285750">
              <a:buFont typeface="Wingdings" panose="05000000000000000000" pitchFamily="2" charset="2"/>
              <a:buChar char="v"/>
            </a:pPr>
            <a:r>
              <a:rPr lang="en-US" sz="2800" dirty="0"/>
              <a:t>What does the MDOT Public Transit Division do?</a:t>
            </a:r>
          </a:p>
          <a:p>
            <a:pPr marL="285750" indent="-285750">
              <a:buFont typeface="Wingdings" panose="05000000000000000000" pitchFamily="2" charset="2"/>
              <a:buChar char="v"/>
            </a:pPr>
            <a:r>
              <a:rPr lang="en-US" sz="2800" dirty="0"/>
              <a:t>Division Goals</a:t>
            </a:r>
          </a:p>
          <a:p>
            <a:pPr marL="285750" indent="-285750">
              <a:buFont typeface="Wingdings" panose="05000000000000000000" pitchFamily="2" charset="2"/>
              <a:buChar char="v"/>
            </a:pPr>
            <a:r>
              <a:rPr lang="en-US" sz="2800" dirty="0"/>
              <a:t>Program Descriptions</a:t>
            </a:r>
          </a:p>
          <a:p>
            <a:pPr marL="285750" indent="-285750">
              <a:buFont typeface="Wingdings" panose="05000000000000000000" pitchFamily="2" charset="2"/>
              <a:buChar char="v"/>
            </a:pPr>
            <a:r>
              <a:rPr lang="en-US" sz="2800" dirty="0"/>
              <a:t>Transit Providers</a:t>
            </a:r>
          </a:p>
          <a:p>
            <a:pPr marL="285750" indent="-285750">
              <a:buFont typeface="Wingdings" panose="05000000000000000000" pitchFamily="2" charset="2"/>
              <a:buChar char="v"/>
            </a:pPr>
            <a:r>
              <a:rPr lang="en-US" sz="2800" dirty="0"/>
              <a:t>Project Spotlight</a:t>
            </a:r>
          </a:p>
          <a:p>
            <a:pPr marL="285750" indent="-285750">
              <a:buFont typeface="Wingdings" panose="05000000000000000000" pitchFamily="2" charset="2"/>
              <a:buChar char="v"/>
            </a:pPr>
            <a:r>
              <a:rPr lang="en-US" sz="2800" dirty="0"/>
              <a:t>How to Connect</a:t>
            </a:r>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1585246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7AD62-0052-D086-7F14-709DF4CDD19D}"/>
              </a:ext>
            </a:extLst>
          </p:cNvPr>
          <p:cNvSpPr>
            <a:spLocks noGrp="1"/>
          </p:cNvSpPr>
          <p:nvPr>
            <p:ph type="ctrTitle"/>
          </p:nvPr>
        </p:nvSpPr>
        <p:spPr>
          <a:xfrm>
            <a:off x="1524000" y="576945"/>
            <a:ext cx="9144000" cy="566056"/>
          </a:xfrm>
        </p:spPr>
        <p:txBody>
          <a:bodyPr>
            <a:normAutofit/>
          </a:bodyPr>
          <a:lstStyle/>
          <a:p>
            <a:r>
              <a:rPr kumimoji="0" lang="en-US" sz="2800" b="1" i="0" u="none" strike="noStrike" kern="1200" cap="all" spc="0" normalizeH="0" baseline="0" noProof="0" dirty="0">
                <a:ln>
                  <a:noFill/>
                </a:ln>
                <a:solidFill>
                  <a:schemeClr val="bg1"/>
                </a:solidFill>
                <a:effectLst/>
                <a:uLnTx/>
                <a:uFillTx/>
                <a:latin typeface="Trebuchet MS" panose="020B0603020202020204"/>
                <a:ea typeface="+mj-ea"/>
                <a:cs typeface="+mj-cs"/>
              </a:rPr>
              <a:t>What does MDOT public transit division do?</a:t>
            </a:r>
            <a:endParaRPr lang="en-US" sz="2800" dirty="0">
              <a:solidFill>
                <a:schemeClr val="bg1"/>
              </a:solidFill>
            </a:endParaRPr>
          </a:p>
        </p:txBody>
      </p:sp>
      <p:sp>
        <p:nvSpPr>
          <p:cNvPr id="3" name="Subtitle 2">
            <a:extLst>
              <a:ext uri="{FF2B5EF4-FFF2-40B4-BE49-F238E27FC236}">
                <a16:creationId xmlns:a16="http://schemas.microsoft.com/office/drawing/2014/main" id="{7C139A63-0792-56F5-E71E-6B820CF1C9EC}"/>
              </a:ext>
            </a:extLst>
          </p:cNvPr>
          <p:cNvSpPr>
            <a:spLocks noGrp="1"/>
          </p:cNvSpPr>
          <p:nvPr>
            <p:ph type="subTitle" idx="1"/>
          </p:nvPr>
        </p:nvSpPr>
        <p:spPr>
          <a:xfrm>
            <a:off x="1524000" y="3341914"/>
            <a:ext cx="9144000" cy="3080657"/>
          </a:xfrm>
        </p:spPr>
        <p:txBody>
          <a:bodyPr/>
          <a:lstStyle/>
          <a:p>
            <a:pPr algn="just"/>
            <a:r>
              <a:rPr lang="en-US" dirty="0"/>
              <a:t>The Division administer federal and state grant programs and provides technical assistance to state agencies, local governments, as well as public and private non-profit sponsors of transportation programs or projects to develop and maintain coordinated, affordable and accessible mobility options.  The Division plan, develop, support and oversee the delivery of a comprehensive transit network with emphasis on accessing services that improve quality of life opportunities. </a:t>
            </a:r>
            <a:endParaRPr lang="en-US" dirty="0">
              <a:effectLst/>
            </a:endParaRPr>
          </a:p>
          <a:p>
            <a:endParaRPr lang="en-US" dirty="0"/>
          </a:p>
        </p:txBody>
      </p:sp>
    </p:spTree>
    <p:extLst>
      <p:ext uri="{BB962C8B-B14F-4D97-AF65-F5344CB8AC3E}">
        <p14:creationId xmlns:p14="http://schemas.microsoft.com/office/powerpoint/2010/main" val="2716257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3A95D-6006-ED03-7CA8-E897C3CEEB3F}"/>
              </a:ext>
            </a:extLst>
          </p:cNvPr>
          <p:cNvSpPr>
            <a:spLocks noGrp="1"/>
          </p:cNvSpPr>
          <p:nvPr>
            <p:ph type="title"/>
          </p:nvPr>
        </p:nvSpPr>
        <p:spPr>
          <a:xfrm>
            <a:off x="838200" y="629813"/>
            <a:ext cx="10515600" cy="1009934"/>
          </a:xfrm>
        </p:spPr>
        <p:txBody>
          <a:bodyPr/>
          <a:lstStyle/>
          <a:p>
            <a:pPr algn="ctr"/>
            <a:r>
              <a:rPr lang="en-US" dirty="0">
                <a:solidFill>
                  <a:schemeClr val="tx1"/>
                </a:solidFill>
                <a:latin typeface="Trebuchet MS" panose="020B0603020202020204" pitchFamily="34" charset="0"/>
              </a:rPr>
              <a:t>DIVISION GOALS</a:t>
            </a:r>
            <a:endParaRPr lang="en-US"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22305E5B-EF57-1907-74D5-4182ADF3D216}"/>
              </a:ext>
            </a:extLst>
          </p:cNvPr>
          <p:cNvSpPr>
            <a:spLocks noGrp="1"/>
          </p:cNvSpPr>
          <p:nvPr>
            <p:ph idx="1"/>
          </p:nvPr>
        </p:nvSpPr>
        <p:spPr>
          <a:xfrm>
            <a:off x="838200" y="1639747"/>
            <a:ext cx="10515600" cy="3422110"/>
          </a:xfrm>
        </p:spPr>
        <p:txBody>
          <a:bodyPr/>
          <a:lstStyle/>
          <a:p>
            <a:pPr marL="342900" marR="0" lvl="0" indent="-342900" algn="just"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400" b="0" i="0" u="none" strike="noStrike" kern="1200" cap="none" spc="0" normalizeH="0" baseline="0" noProof="0" dirty="0">
                <a:ln>
                  <a:noFill/>
                </a:ln>
                <a:solidFill>
                  <a:prstClr val="black"/>
                </a:solidFill>
                <a:effectLst/>
                <a:uLnTx/>
                <a:uFillTx/>
                <a:latin typeface="Trebuchet MS" panose="020B0603020202020204"/>
                <a:ea typeface="+mn-ea"/>
                <a:cs typeface="+mn-cs"/>
              </a:rPr>
              <a:t>To effectively and efficiently serve a broad range of consumers, including the general public as well as to the extent practicable, to serve persons or groups who are eligible for various specialized transportation assistance services.</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400" b="0" i="0" u="none" strike="noStrike" kern="1200" cap="none" spc="0" normalizeH="0" baseline="0" noProof="0" dirty="0">
                <a:ln>
                  <a:noFill/>
                </a:ln>
                <a:solidFill>
                  <a:prstClr val="black"/>
                </a:solidFill>
                <a:effectLst/>
                <a:uLnTx/>
                <a:uFillTx/>
                <a:latin typeface="Trebuchet MS" panose="020B0603020202020204"/>
                <a:ea typeface="+mn-ea"/>
                <a:cs typeface="+mn-cs"/>
              </a:rPr>
              <a:t>To support the development of rural general public transportation services that are not restrictive or exclusionary, and; </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400" b="0" i="0" u="none" strike="noStrike" kern="1200" cap="none" spc="0" normalizeH="0" baseline="0" noProof="0" dirty="0">
                <a:ln>
                  <a:noFill/>
                </a:ln>
                <a:solidFill>
                  <a:prstClr val="black"/>
                </a:solidFill>
                <a:effectLst/>
                <a:uLnTx/>
                <a:uFillTx/>
                <a:latin typeface="Trebuchet MS" panose="020B0603020202020204"/>
                <a:ea typeface="+mn-ea"/>
                <a:cs typeface="+mn-cs"/>
              </a:rPr>
              <a:t>Ensure the equitable distribution of transportation funds and services in rural areas and small urban communities.  </a:t>
            </a:r>
          </a:p>
          <a:p>
            <a:endParaRPr lang="en-US" dirty="0"/>
          </a:p>
        </p:txBody>
      </p:sp>
      <p:pic>
        <p:nvPicPr>
          <p:cNvPr id="4" name="Picture 3">
            <a:extLst>
              <a:ext uri="{FF2B5EF4-FFF2-40B4-BE49-F238E27FC236}">
                <a16:creationId xmlns:a16="http://schemas.microsoft.com/office/drawing/2014/main" id="{0A3443FB-1E44-EE8A-5404-1E55C5A97D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1702" y="4887685"/>
            <a:ext cx="3688595" cy="1782305"/>
          </a:xfrm>
          <a:prstGeom prst="ellipse">
            <a:avLst/>
          </a:prstGeom>
          <a:ln>
            <a:noFill/>
          </a:ln>
          <a:effectLst>
            <a:softEdge rad="112500"/>
          </a:effectLst>
        </p:spPr>
      </p:pic>
    </p:spTree>
    <p:extLst>
      <p:ext uri="{BB962C8B-B14F-4D97-AF65-F5344CB8AC3E}">
        <p14:creationId xmlns:p14="http://schemas.microsoft.com/office/powerpoint/2010/main" val="2812310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370C-A1B8-6926-B405-8B488D7029F3}"/>
              </a:ext>
            </a:extLst>
          </p:cNvPr>
          <p:cNvSpPr>
            <a:spLocks noGrp="1"/>
          </p:cNvSpPr>
          <p:nvPr>
            <p:ph type="title"/>
          </p:nvPr>
        </p:nvSpPr>
        <p:spPr>
          <a:xfrm>
            <a:off x="1016654" y="914551"/>
            <a:ext cx="5323715" cy="656119"/>
          </a:xfrm>
        </p:spPr>
        <p:txBody>
          <a:bodyPr anchor="b">
            <a:normAutofit/>
          </a:bodyPr>
          <a:lstStyle/>
          <a:p>
            <a:pPr algn="ctr"/>
            <a:r>
              <a:rPr kumimoji="0" lang="en-US" sz="2800" b="0" i="0" u="none" strike="noStrike" kern="1200" cap="none" spc="0" normalizeH="0" baseline="0" noProof="0" dirty="0">
                <a:ln>
                  <a:noFill/>
                </a:ln>
                <a:effectLst/>
                <a:uLnTx/>
                <a:uFillTx/>
                <a:latin typeface="Trebuchet MS" panose="020B0603020202020204" pitchFamily="34" charset="0"/>
              </a:rPr>
              <a:t>PROGRAM DESCRIPTIONS</a:t>
            </a:r>
            <a:endParaRPr lang="en-US" sz="2800"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727B4276-252A-C0B2-19DC-7258402F24DF}"/>
              </a:ext>
            </a:extLst>
          </p:cNvPr>
          <p:cNvSpPr>
            <a:spLocks noGrp="1"/>
          </p:cNvSpPr>
          <p:nvPr>
            <p:ph idx="1"/>
          </p:nvPr>
        </p:nvSpPr>
        <p:spPr>
          <a:xfrm>
            <a:off x="1016654" y="1905151"/>
            <a:ext cx="5315189" cy="3535083"/>
          </a:xfrm>
        </p:spPr>
        <p:txBody>
          <a:bodyPr anchor="t">
            <a:normAutofit/>
          </a:bodyPr>
          <a:lstStyle/>
          <a:p>
            <a:pPr marL="0" marR="0" lvl="0" indent="0" defTabSz="457200" rtl="0" eaLnBrk="1" fontAlgn="auto" latinLnBrk="0" hangingPunct="1">
              <a:spcBef>
                <a:spcPts val="1000"/>
              </a:spcBef>
              <a:spcAft>
                <a:spcPts val="0"/>
              </a:spcAft>
              <a:buClr>
                <a:srgbClr val="90C226"/>
              </a:buClr>
              <a:buSzPct val="80000"/>
              <a:buFont typeface="Wingdings 3" charset="2"/>
              <a:buNone/>
              <a:tabLst/>
              <a:defRPr/>
            </a:pPr>
            <a:r>
              <a:rPr kumimoji="0" lang="en-US" sz="2000" b="1" i="0" u="none" strike="noStrike" kern="1200" cap="none" spc="0" normalizeH="0" baseline="0" noProof="0" dirty="0">
                <a:ln>
                  <a:noFill/>
                </a:ln>
                <a:effectLst/>
                <a:uLnTx/>
                <a:uFillTx/>
                <a:latin typeface="Trebuchet MS" panose="020B0603020202020204" pitchFamily="34" charset="0"/>
              </a:rPr>
              <a:t>5310 Enhanced Mobility of Seniors and Individuals with Disabilities</a:t>
            </a:r>
          </a:p>
          <a:p>
            <a:pPr marL="0" marR="0" lvl="0" indent="0" algn="just" defTabSz="457200" rtl="0" eaLnBrk="1" fontAlgn="auto" latinLnBrk="0" hangingPunct="1">
              <a:spcBef>
                <a:spcPts val="1000"/>
              </a:spcBef>
              <a:spcAft>
                <a:spcPts val="0"/>
              </a:spcAft>
              <a:buClr>
                <a:srgbClr val="90C226"/>
              </a:buClr>
              <a:buSzPct val="80000"/>
              <a:buFont typeface="Wingdings 3" charset="2"/>
              <a:buNone/>
              <a:tabLst/>
              <a:defRPr/>
            </a:pPr>
            <a:r>
              <a:rPr kumimoji="0" lang="en-US" altLang="en-US" sz="2000" b="0" i="0" u="none" strike="noStrike" kern="1200" cap="none" spc="0" normalizeH="0" baseline="0" noProof="0" dirty="0">
                <a:ln>
                  <a:noFill/>
                </a:ln>
                <a:effectLst/>
                <a:uLnTx/>
                <a:uFillTx/>
                <a:latin typeface="Trebuchet MS" panose="020B0603020202020204" pitchFamily="34" charset="0"/>
                <a:cs typeface="Times New Roman" pitchFamily="18" charset="0"/>
              </a:rPr>
              <a:t>The goal of the Section 5310 program is to enhance mobility for seniors &amp; persons with disabilities by providing funds for programs to serve the special needs of transit-dependent populations beyond traditional public transportation services &amp; Americans with Disabilities Act complimentary para-transit services</a:t>
            </a:r>
            <a:endParaRPr kumimoji="0" lang="en-US" sz="2000" b="0" i="0" u="none" strike="noStrike" kern="1200" cap="none" spc="0" normalizeH="0" baseline="0" noProof="0" dirty="0">
              <a:ln>
                <a:noFill/>
              </a:ln>
              <a:effectLst/>
              <a:uLnTx/>
              <a:uFillTx/>
              <a:latin typeface="Trebuchet MS" panose="020B0603020202020204" pitchFamily="34" charset="0"/>
            </a:endParaRPr>
          </a:p>
          <a:p>
            <a:endParaRPr lang="en-US" sz="2000" dirty="0"/>
          </a:p>
        </p:txBody>
      </p:sp>
      <p:pic>
        <p:nvPicPr>
          <p:cNvPr id="4" name="Picture 3" descr="A person in a wheelchair next to a moving van&#10;&#10;Description automatically generated">
            <a:extLst>
              <a:ext uri="{FF2B5EF4-FFF2-40B4-BE49-F238E27FC236}">
                <a16:creationId xmlns:a16="http://schemas.microsoft.com/office/drawing/2014/main" id="{942559C8-AC19-EC3E-A593-D8136623E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5967" y="1570670"/>
            <a:ext cx="4170530" cy="3869564"/>
          </a:xfrm>
          <a:prstGeom prst="rect">
            <a:avLst/>
          </a:prstGeom>
        </p:spPr>
      </p:pic>
    </p:spTree>
    <p:extLst>
      <p:ext uri="{BB962C8B-B14F-4D97-AF65-F5344CB8AC3E}">
        <p14:creationId xmlns:p14="http://schemas.microsoft.com/office/powerpoint/2010/main" val="1307232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B2952-E471-DA5F-D8A3-1D1892856085}"/>
              </a:ext>
            </a:extLst>
          </p:cNvPr>
          <p:cNvSpPr>
            <a:spLocks noGrp="1"/>
          </p:cNvSpPr>
          <p:nvPr>
            <p:ph type="title"/>
          </p:nvPr>
        </p:nvSpPr>
        <p:spPr>
          <a:xfrm>
            <a:off x="555172" y="1328057"/>
            <a:ext cx="5785198" cy="620486"/>
          </a:xfrm>
        </p:spPr>
        <p:txBody>
          <a:bodyPr anchor="b">
            <a:normAutofit/>
          </a:bodyPr>
          <a:lstStyle/>
          <a:p>
            <a:pPr algn="ctr"/>
            <a:r>
              <a:rPr kumimoji="0" lang="en-US" sz="2800" b="1" i="0" u="none" strike="noStrike" kern="1200" cap="none" spc="0" normalizeH="0" baseline="0" noProof="0" dirty="0">
                <a:ln>
                  <a:noFill/>
                </a:ln>
                <a:effectLst/>
                <a:uLnTx/>
                <a:uFillTx/>
                <a:latin typeface="Trebuchet MS" panose="020B0603020202020204" pitchFamily="34" charset="0"/>
                <a:cs typeface="Times New Roman" pitchFamily="18" charset="0"/>
              </a:rPr>
              <a:t>PROGRAM DESCRIPTION-CONTD</a:t>
            </a:r>
            <a:endParaRPr lang="en-US" sz="2800" dirty="0">
              <a:latin typeface="Trebuchet MS" panose="020B0603020202020204" pitchFamily="34" charset="0"/>
            </a:endParaRPr>
          </a:p>
        </p:txBody>
      </p:sp>
      <p:sp>
        <p:nvSpPr>
          <p:cNvPr id="3" name="Content Placeholder 2">
            <a:extLst>
              <a:ext uri="{FF2B5EF4-FFF2-40B4-BE49-F238E27FC236}">
                <a16:creationId xmlns:a16="http://schemas.microsoft.com/office/drawing/2014/main" id="{D41A2FC6-D1F6-554C-4087-79FFD9CE6434}"/>
              </a:ext>
            </a:extLst>
          </p:cNvPr>
          <p:cNvSpPr>
            <a:spLocks noGrp="1"/>
          </p:cNvSpPr>
          <p:nvPr>
            <p:ph idx="1"/>
          </p:nvPr>
        </p:nvSpPr>
        <p:spPr>
          <a:xfrm>
            <a:off x="555172" y="2362351"/>
            <a:ext cx="5696189" cy="3535083"/>
          </a:xfrm>
        </p:spPr>
        <p:txBody>
          <a:bodyPr anchor="t">
            <a:normAutofit/>
          </a:bodyPr>
          <a:lstStyle/>
          <a:p>
            <a:pPr marL="107950" marR="0" lvl="0" indent="0" algn="ctr" defTabSz="457200" rtl="0" eaLnBrk="1" fontAlgn="auto" latinLnBrk="0" hangingPunct="1">
              <a:spcBef>
                <a:spcPts val="1000"/>
              </a:spcBef>
              <a:spcAft>
                <a:spcPts val="0"/>
              </a:spcAft>
              <a:buClr>
                <a:srgbClr val="90C226"/>
              </a:buClr>
              <a:buSzPct val="80000"/>
              <a:buFont typeface="Arial" charset="0"/>
              <a:buNone/>
              <a:tabLst/>
              <a:defRPr/>
            </a:pPr>
            <a:r>
              <a:rPr kumimoji="0" lang="en-US" altLang="en-US" sz="2000" b="1" i="0" u="none" strike="noStrike" kern="1200" cap="none" spc="0" normalizeH="0" baseline="0" noProof="0" dirty="0">
                <a:ln>
                  <a:noFill/>
                </a:ln>
                <a:effectLst/>
                <a:uLnTx/>
                <a:uFillTx/>
                <a:latin typeface="Trebuchet MS" panose="020B0603020202020204"/>
                <a:ea typeface="+mn-ea"/>
                <a:cs typeface="Times New Roman" pitchFamily="18" charset="0"/>
              </a:rPr>
              <a:t>5311 Rural Areas Programs</a:t>
            </a:r>
          </a:p>
          <a:p>
            <a:pPr marL="107950" marR="0" lvl="0" indent="0" algn="just" defTabSz="457200" rtl="0" eaLnBrk="1" fontAlgn="auto" latinLnBrk="0" hangingPunct="1">
              <a:spcBef>
                <a:spcPts val="1000"/>
              </a:spcBef>
              <a:spcAft>
                <a:spcPts val="0"/>
              </a:spcAft>
              <a:buClr>
                <a:srgbClr val="90C226"/>
              </a:buClr>
              <a:buSzPct val="80000"/>
              <a:buFont typeface="Arial" charset="0"/>
              <a:buNone/>
              <a:tabLst/>
              <a:defRPr/>
            </a:pPr>
            <a:r>
              <a:rPr kumimoji="0" lang="en-US" altLang="en-US" sz="2000" b="0" i="0" u="none" strike="noStrike" kern="1200" cap="none" spc="0" normalizeH="0" baseline="0" noProof="0" dirty="0">
                <a:ln>
                  <a:noFill/>
                </a:ln>
                <a:effectLst/>
                <a:uLnTx/>
                <a:uFillTx/>
                <a:latin typeface="Trebuchet MS" panose="020B0603020202020204"/>
                <a:ea typeface="+mn-ea"/>
                <a:cs typeface="Times New Roman" pitchFamily="18" charset="0"/>
              </a:rPr>
              <a:t>To provide capital, planning, and operating assistance to states to support public transportation including Job Access and Reverse Commute in rural areas with population less than 50,000, where many residents often rely on public transit to reach their destinations.</a:t>
            </a:r>
          </a:p>
          <a:p>
            <a:endParaRPr lang="en-US" sz="2000" dirty="0"/>
          </a:p>
        </p:txBody>
      </p:sp>
      <p:pic>
        <p:nvPicPr>
          <p:cNvPr id="4" name="Picture 3" descr="A group of people on a bus&#10;&#10;Description automatically generated with medium confidence">
            <a:extLst>
              <a:ext uri="{FF2B5EF4-FFF2-40B4-BE49-F238E27FC236}">
                <a16:creationId xmlns:a16="http://schemas.microsoft.com/office/drawing/2014/main" id="{82AFD6D2-FDD9-6695-6ED1-C52F4725F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075967" y="1121572"/>
            <a:ext cx="4170530" cy="4646748"/>
          </a:xfrm>
          <a:prstGeom prst="rect">
            <a:avLst/>
          </a:prstGeom>
          <a:noFill/>
        </p:spPr>
      </p:pic>
    </p:spTree>
    <p:extLst>
      <p:ext uri="{BB962C8B-B14F-4D97-AF65-F5344CB8AC3E}">
        <p14:creationId xmlns:p14="http://schemas.microsoft.com/office/powerpoint/2010/main" val="1415648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F266-57F8-1DD4-9277-6708625D10B5}"/>
              </a:ext>
            </a:extLst>
          </p:cNvPr>
          <p:cNvSpPr>
            <a:spLocks noGrp="1"/>
          </p:cNvSpPr>
          <p:nvPr>
            <p:ph type="title"/>
          </p:nvPr>
        </p:nvSpPr>
        <p:spPr>
          <a:xfrm>
            <a:off x="529244" y="457200"/>
            <a:ext cx="5453545" cy="612015"/>
          </a:xfrm>
        </p:spPr>
        <p:txBody>
          <a:bodyPr anchor="b">
            <a:normAutofit/>
          </a:bodyPr>
          <a:lstStyle/>
          <a:p>
            <a:r>
              <a:rPr lang="en-US" sz="3200" dirty="0"/>
              <a:t>Benefits of Public Transit </a:t>
            </a:r>
          </a:p>
        </p:txBody>
      </p:sp>
      <p:sp>
        <p:nvSpPr>
          <p:cNvPr id="3" name="Content Placeholder 2">
            <a:extLst>
              <a:ext uri="{FF2B5EF4-FFF2-40B4-BE49-F238E27FC236}">
                <a16:creationId xmlns:a16="http://schemas.microsoft.com/office/drawing/2014/main" id="{81D9BE95-E5E5-495E-6AF7-37C6B1A17BD6}"/>
              </a:ext>
            </a:extLst>
          </p:cNvPr>
          <p:cNvSpPr>
            <a:spLocks noGrp="1"/>
          </p:cNvSpPr>
          <p:nvPr>
            <p:ph idx="1"/>
          </p:nvPr>
        </p:nvSpPr>
        <p:spPr>
          <a:xfrm>
            <a:off x="261256" y="1332411"/>
            <a:ext cx="5453545" cy="4846320"/>
          </a:xfrm>
        </p:spPr>
        <p:txBody>
          <a:bodyPr anchor="t">
            <a:normAutofit lnSpcReduction="10000"/>
          </a:bodyPr>
          <a:lstStyle/>
          <a:p>
            <a:r>
              <a:rPr lang="en-US" sz="1600" dirty="0">
                <a:latin typeface="Trebuchet MS" panose="020B0603020202020204" pitchFamily="34" charset="0"/>
              </a:rPr>
              <a:t>Building and maintaining transportation infrastructure in urban and rural areas is imperative to meeting the need for access to jobs, shopping, government services, housing, education, and healthcare within small cities, towns, and their surrounding communities. </a:t>
            </a:r>
          </a:p>
          <a:p>
            <a:r>
              <a:rPr lang="en-US" sz="1600" dirty="0">
                <a:latin typeface="Trebuchet MS" panose="020B0603020202020204" pitchFamily="34" charset="0"/>
              </a:rPr>
              <a:t>Provide better mobility for individuals and targeted groups (e.g. low income, seniors, persons with disabilities or veterans) </a:t>
            </a:r>
          </a:p>
          <a:p>
            <a:r>
              <a:rPr lang="en-US" sz="1600" dirty="0">
                <a:latin typeface="Trebuchet MS" panose="020B0603020202020204" pitchFamily="34" charset="0"/>
              </a:rPr>
              <a:t>Generate jobs, enhance economic growth and support the implementation of  public policies relating to areas such as health care, criminal justice recidivism  as well as  job development and training</a:t>
            </a:r>
          </a:p>
          <a:p>
            <a:r>
              <a:rPr lang="en-US" sz="1600" dirty="0">
                <a:latin typeface="Trebuchet MS" panose="020B0603020202020204" pitchFamily="34" charset="0"/>
              </a:rPr>
              <a:t>Access and mobility are important to developing more vibrant and livable communities  across the State.</a:t>
            </a:r>
          </a:p>
          <a:p>
            <a:r>
              <a:rPr lang="en-US" sz="1600" dirty="0">
                <a:latin typeface="Trebuchet MS" panose="020B0603020202020204" pitchFamily="34" charset="0"/>
              </a:rPr>
              <a:t>With the increased emphasis on workforce development efforts (especially job development, training) transit projects have made much success in partnering with employers for trips to employment destination within the state. </a:t>
            </a:r>
          </a:p>
          <a:p>
            <a:endParaRPr lang="en-US" sz="1100" dirty="0"/>
          </a:p>
        </p:txBody>
      </p:sp>
      <p:pic>
        <p:nvPicPr>
          <p:cNvPr id="5" name="Picture 2" descr="http://www.nvta.ca.gov/sites/default/files/styles/large/public/Lifeline%20Transportation%20Program.jpg">
            <a:extLst>
              <a:ext uri="{FF2B5EF4-FFF2-40B4-BE49-F238E27FC236}">
                <a16:creationId xmlns:a16="http://schemas.microsoft.com/office/drawing/2014/main" id="{6CF93624-9768-6BF2-98A1-BE02442725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897" b="-2"/>
          <a:stretch/>
        </p:blipFill>
        <p:spPr bwMode="auto">
          <a:xfrm>
            <a:off x="5854890" y="877414"/>
            <a:ext cx="5453545" cy="4984683"/>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434FA563-76F6-CDCF-AEA0-A7B78E4464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23" name="Rectangle 22">
              <a:extLst>
                <a:ext uri="{FF2B5EF4-FFF2-40B4-BE49-F238E27FC236}">
                  <a16:creationId xmlns:a16="http://schemas.microsoft.com/office/drawing/2014/main" id="{1D2E3CAA-F1BA-6695-301D-22564C382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3F0F2C-04A5-144D-BDCF-C38707289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5380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people standing in front of a bus&#10;&#10;Description automatically generated">
            <a:extLst>
              <a:ext uri="{FF2B5EF4-FFF2-40B4-BE49-F238E27FC236}">
                <a16:creationId xmlns:a16="http://schemas.microsoft.com/office/drawing/2014/main" id="{7E1F4A09-BC95-D439-92E9-8B6F237460C9}"/>
              </a:ext>
            </a:extLst>
          </p:cNvPr>
          <p:cNvPicPr>
            <a:picLocks noChangeAspect="1"/>
          </p:cNvPicPr>
          <p:nvPr/>
        </p:nvPicPr>
        <p:blipFill rotWithShape="1">
          <a:blip r:embed="rId2">
            <a:alphaModFix amt="55000"/>
            <a:extLst>
              <a:ext uri="{28A0092B-C50C-407E-A947-70E740481C1C}">
                <a14:useLocalDpi xmlns:a14="http://schemas.microsoft.com/office/drawing/2010/main" val="0"/>
              </a:ext>
            </a:extLst>
          </a:blip>
          <a:srcRect t="8305" b="7426"/>
          <a:stretch/>
        </p:blipFill>
        <p:spPr>
          <a:xfrm>
            <a:off x="20" y="-9107"/>
            <a:ext cx="12191980" cy="6858000"/>
          </a:xfrm>
          <a:prstGeom prst="rect">
            <a:avLst/>
          </a:prstGeom>
        </p:spPr>
      </p:pic>
      <p:sp>
        <p:nvSpPr>
          <p:cNvPr id="2" name="Title 1">
            <a:extLst>
              <a:ext uri="{FF2B5EF4-FFF2-40B4-BE49-F238E27FC236}">
                <a16:creationId xmlns:a16="http://schemas.microsoft.com/office/drawing/2014/main" id="{81080460-B547-937F-A03D-D8ABF5FCD801}"/>
              </a:ext>
            </a:extLst>
          </p:cNvPr>
          <p:cNvSpPr>
            <a:spLocks noGrp="1"/>
          </p:cNvSpPr>
          <p:nvPr>
            <p:ph type="title"/>
          </p:nvPr>
        </p:nvSpPr>
        <p:spPr>
          <a:xfrm>
            <a:off x="91439" y="591344"/>
            <a:ext cx="3971109" cy="5585619"/>
          </a:xfrm>
        </p:spPr>
        <p:txBody>
          <a:bodyPr>
            <a:normAutofit/>
          </a:bodyPr>
          <a:lstStyle/>
          <a:p>
            <a:r>
              <a:rPr kumimoji="0" lang="en-US" sz="3400" b="1" i="0" u="none" strike="noStrike" kern="1200" cap="none" spc="0" normalizeH="0" baseline="0" noProof="0" dirty="0">
                <a:ln>
                  <a:noFill/>
                </a:ln>
                <a:effectLst/>
                <a:uLnTx/>
                <a:uFillTx/>
                <a:latin typeface="Arial Black" panose="020B0A04020102020204" pitchFamily="34" charset="0"/>
                <a:ea typeface="+mj-ea"/>
                <a:cs typeface="+mj-cs"/>
              </a:rPr>
              <a:t>MS TRANSIT PROVIDERS </a:t>
            </a:r>
            <a:endParaRPr lang="en-US" sz="3400" dirty="0"/>
          </a:p>
        </p:txBody>
      </p:sp>
      <p:sp>
        <p:nvSpPr>
          <p:cNvPr id="3" name="Content Placeholder 2">
            <a:extLst>
              <a:ext uri="{FF2B5EF4-FFF2-40B4-BE49-F238E27FC236}">
                <a16:creationId xmlns:a16="http://schemas.microsoft.com/office/drawing/2014/main" id="{7E46345A-1A0F-E837-2B1C-52292A9747D0}"/>
              </a:ext>
            </a:extLst>
          </p:cNvPr>
          <p:cNvSpPr>
            <a:spLocks noGrp="1"/>
          </p:cNvSpPr>
          <p:nvPr>
            <p:ph idx="1"/>
          </p:nvPr>
        </p:nvSpPr>
        <p:spPr>
          <a:xfrm>
            <a:off x="4447308" y="591344"/>
            <a:ext cx="6906491" cy="5585619"/>
          </a:xfrm>
        </p:spPr>
        <p:txBody>
          <a:bodyPr anchor="ctr">
            <a:normAutofit/>
          </a:bodyPr>
          <a:lstStyle/>
          <a:p>
            <a:pPr marL="0" marR="0" lvl="0" indent="0" defTabSz="457200" rtl="0" eaLnBrk="1" fontAlgn="auto" latinLnBrk="0" hangingPunct="1">
              <a:spcBef>
                <a:spcPts val="1000"/>
              </a:spcBef>
              <a:spcAft>
                <a:spcPts val="0"/>
              </a:spcAft>
              <a:buClr>
                <a:srgbClr val="90C226"/>
              </a:buClr>
              <a:buSzPct val="80000"/>
              <a:buFont typeface="Wingdings 3" charset="2"/>
              <a:buNone/>
              <a:tabLst/>
              <a:defRPr/>
            </a:pPr>
            <a:r>
              <a:rPr kumimoji="0" lang="en-US" b="1" i="0" u="none" strike="noStrike" kern="1200" cap="none" spc="0" normalizeH="0" baseline="0" noProof="0" dirty="0">
                <a:ln>
                  <a:noFill/>
                </a:ln>
                <a:effectLst/>
                <a:uLnTx/>
                <a:uFillTx/>
                <a:latin typeface="Trebuchet MS" panose="020B0603020202020204"/>
                <a:ea typeface="+mn-ea"/>
                <a:cs typeface="+mn-cs"/>
              </a:rPr>
              <a:t>Total Number of Transit Providers - 67</a:t>
            </a:r>
          </a:p>
          <a:p>
            <a:pPr marL="0" indent="0" rtl="0" eaLnBrk="1" fontAlgn="t" latinLnBrk="0" hangingPunct="1">
              <a:spcBef>
                <a:spcPts val="0"/>
              </a:spcBef>
              <a:spcAft>
                <a:spcPts val="0"/>
              </a:spcAft>
              <a:buNone/>
            </a:pPr>
            <a:endParaRPr lang="en-US" b="1" i="0" u="none" strike="noStrike" kern="1200" dirty="0">
              <a:effectLst/>
              <a:latin typeface="Trebuchet MS" panose="020B0603020202020204" pitchFamily="34" charset="0"/>
            </a:endParaRPr>
          </a:p>
          <a:p>
            <a:pPr marL="0" indent="0" rtl="0" eaLnBrk="1" fontAlgn="t" latinLnBrk="0" hangingPunct="1">
              <a:spcBef>
                <a:spcPts val="0"/>
              </a:spcBef>
              <a:spcAft>
                <a:spcPts val="0"/>
              </a:spcAft>
              <a:buNone/>
            </a:pPr>
            <a:r>
              <a:rPr lang="en-US" b="1" i="0" u="none" strike="noStrike" kern="1200" dirty="0">
                <a:effectLst/>
                <a:latin typeface="Trebuchet MS" panose="020B0603020202020204" pitchFamily="34" charset="0"/>
              </a:rPr>
              <a:t>Programs</a:t>
            </a:r>
            <a:r>
              <a:rPr lang="en-US" dirty="0">
                <a:latin typeface="Arial" panose="020B0604020202020204" pitchFamily="34" charset="0"/>
              </a:rPr>
              <a:t>	</a:t>
            </a:r>
            <a:r>
              <a:rPr lang="en-US" b="1" i="0" u="none" strike="noStrike" kern="1200" dirty="0">
                <a:effectLst/>
                <a:latin typeface="Trebuchet MS" panose="020B0603020202020204" pitchFamily="34" charset="0"/>
              </a:rPr>
              <a:t>No</a:t>
            </a:r>
            <a:r>
              <a:rPr lang="en-US" b="1" i="0" u="none" strike="noStrike" kern="1200" baseline="0" dirty="0">
                <a:effectLst/>
                <a:latin typeface="Trebuchet MS" panose="020B0603020202020204" pitchFamily="34" charset="0"/>
              </a:rPr>
              <a:t> of Providers</a:t>
            </a:r>
          </a:p>
          <a:p>
            <a:pPr marL="0" indent="0" rtl="0" eaLnBrk="1" fontAlgn="t" latinLnBrk="0" hangingPunct="1">
              <a:spcBef>
                <a:spcPts val="0"/>
              </a:spcBef>
              <a:spcAft>
                <a:spcPts val="0"/>
              </a:spcAft>
              <a:buNone/>
            </a:pPr>
            <a:endParaRPr lang="en-US" b="0" i="0" u="none" strike="noStrike" dirty="0">
              <a:effectLst/>
              <a:latin typeface="Arial" panose="020B0604020202020204" pitchFamily="34" charset="0"/>
            </a:endParaRPr>
          </a:p>
          <a:p>
            <a:pPr marL="0" rtl="0" eaLnBrk="1" fontAlgn="t" latinLnBrk="0" hangingPunct="1">
              <a:spcBef>
                <a:spcPts val="0"/>
              </a:spcBef>
              <a:spcAft>
                <a:spcPts val="0"/>
              </a:spcAft>
            </a:pPr>
            <a:r>
              <a:rPr lang="en-US" b="1" i="0" u="none" strike="noStrike" kern="1200" dirty="0">
                <a:effectLst/>
                <a:latin typeface="Trebuchet MS" panose="020B0603020202020204" pitchFamily="34" charset="0"/>
              </a:rPr>
              <a:t>FTA 5310		42</a:t>
            </a:r>
          </a:p>
          <a:p>
            <a:pPr marL="0" indent="0" rtl="0" eaLnBrk="1" fontAlgn="t" latinLnBrk="0" hangingPunct="1">
              <a:spcBef>
                <a:spcPts val="0"/>
              </a:spcBef>
              <a:spcAft>
                <a:spcPts val="0"/>
              </a:spcAft>
              <a:buNone/>
            </a:pPr>
            <a:endParaRPr lang="en-US" b="0" i="0" u="none" strike="noStrike" dirty="0">
              <a:effectLst/>
              <a:latin typeface="Arial" panose="020B0604020202020204" pitchFamily="34" charset="0"/>
            </a:endParaRPr>
          </a:p>
          <a:p>
            <a:pPr marL="0" rtl="0" eaLnBrk="1" fontAlgn="t" latinLnBrk="0" hangingPunct="1">
              <a:spcBef>
                <a:spcPts val="0"/>
              </a:spcBef>
              <a:spcAft>
                <a:spcPts val="0"/>
              </a:spcAft>
            </a:pPr>
            <a:r>
              <a:rPr lang="en-US" b="1" i="0" u="none" strike="noStrike" kern="1200" dirty="0">
                <a:effectLst/>
                <a:latin typeface="Trebuchet MS" panose="020B0603020202020204" pitchFamily="34" charset="0"/>
              </a:rPr>
              <a:t>FTA 5311		23</a:t>
            </a:r>
          </a:p>
          <a:p>
            <a:pPr marL="0" rtl="0" eaLnBrk="1" fontAlgn="t" latinLnBrk="0" hangingPunct="1">
              <a:spcBef>
                <a:spcPts val="0"/>
              </a:spcBef>
              <a:spcAft>
                <a:spcPts val="0"/>
              </a:spcAft>
            </a:pPr>
            <a:endParaRPr lang="en-US" b="0" i="0" u="none" strike="noStrike" dirty="0">
              <a:effectLst/>
              <a:latin typeface="Arial" panose="020B0604020202020204" pitchFamily="34" charset="0"/>
            </a:endParaRPr>
          </a:p>
          <a:p>
            <a:pPr marL="0" rtl="0" eaLnBrk="1" fontAlgn="t" latinLnBrk="0" hangingPunct="1">
              <a:spcBef>
                <a:spcPts val="0"/>
              </a:spcBef>
              <a:spcAft>
                <a:spcPts val="0"/>
              </a:spcAft>
            </a:pPr>
            <a:r>
              <a:rPr lang="en-US" b="1" i="0" u="none" strike="noStrike" kern="1200" dirty="0">
                <a:effectLst/>
                <a:latin typeface="Trebuchet MS" panose="020B0603020202020204" pitchFamily="34" charset="0"/>
              </a:rPr>
              <a:t>5311</a:t>
            </a:r>
            <a:r>
              <a:rPr lang="en-US" b="1" i="0" u="none" strike="noStrike" kern="1200" baseline="0" dirty="0">
                <a:effectLst/>
                <a:latin typeface="Trebuchet MS" panose="020B0603020202020204" pitchFamily="34" charset="0"/>
              </a:rPr>
              <a:t> (F)*	  	  2</a:t>
            </a:r>
            <a:endParaRPr lang="en-US" b="0" i="0" u="none" strike="noStrike" dirty="0">
              <a:effectLst/>
              <a:latin typeface="Arial" panose="020B0604020202020204" pitchFamily="34" charset="0"/>
            </a:endParaRPr>
          </a:p>
          <a:p>
            <a:pPr marL="0" indent="0">
              <a:buNone/>
            </a:pPr>
            <a:r>
              <a:rPr lang="en-US" dirty="0"/>
              <a:t>* </a:t>
            </a:r>
            <a:r>
              <a:rPr lang="en-US" dirty="0">
                <a:latin typeface="Trebuchet MS" panose="020B0603020202020204" pitchFamily="34" charset="0"/>
              </a:rPr>
              <a:t>Intercity Bus Operators</a:t>
            </a:r>
          </a:p>
        </p:txBody>
      </p:sp>
    </p:spTree>
    <p:extLst>
      <p:ext uri="{BB962C8B-B14F-4D97-AF65-F5344CB8AC3E}">
        <p14:creationId xmlns:p14="http://schemas.microsoft.com/office/powerpoint/2010/main" val="1884205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9BEFB-E1B0-5ED2-D45B-4C24C637C409}"/>
              </a:ext>
            </a:extLst>
          </p:cNvPr>
          <p:cNvSpPr>
            <a:spLocks noGrp="1"/>
          </p:cNvSpPr>
          <p:nvPr>
            <p:ph type="title"/>
          </p:nvPr>
        </p:nvSpPr>
        <p:spPr>
          <a:xfrm>
            <a:off x="5279572" y="871146"/>
            <a:ext cx="6618514" cy="1402470"/>
          </a:xfrm>
        </p:spPr>
        <p:txBody>
          <a:bodyPr anchor="t">
            <a:normAutofit/>
          </a:bodyPr>
          <a:lstStyle/>
          <a:p>
            <a:pPr algn="ctr"/>
            <a:r>
              <a:rPr lang="en-US" sz="2800" dirty="0"/>
              <a:t>Project Partnership Spotlight </a:t>
            </a:r>
            <a:br>
              <a:rPr lang="en-US" sz="2800" dirty="0"/>
            </a:br>
            <a:r>
              <a:rPr lang="en-US" sz="2800" dirty="0"/>
              <a:t>Mount Zion Economic Community Center, Inc. </a:t>
            </a:r>
          </a:p>
        </p:txBody>
      </p:sp>
      <p:sp>
        <p:nvSpPr>
          <p:cNvPr id="16" name="Content Placeholder 7">
            <a:extLst>
              <a:ext uri="{FF2B5EF4-FFF2-40B4-BE49-F238E27FC236}">
                <a16:creationId xmlns:a16="http://schemas.microsoft.com/office/drawing/2014/main" id="{4938DB61-1FDD-5EF9-AEDE-C1B368AFFB57}"/>
              </a:ext>
            </a:extLst>
          </p:cNvPr>
          <p:cNvSpPr>
            <a:spLocks noGrp="1"/>
          </p:cNvSpPr>
          <p:nvPr>
            <p:ph idx="1"/>
          </p:nvPr>
        </p:nvSpPr>
        <p:spPr>
          <a:xfrm>
            <a:off x="5868556" y="2111829"/>
            <a:ext cx="6029529" cy="4354281"/>
          </a:xfrm>
        </p:spPr>
        <p:txBody>
          <a:bodyPr>
            <a:normAutofit lnSpcReduction="10000"/>
          </a:bodyPr>
          <a:lstStyle/>
          <a:p>
            <a:pPr>
              <a:buFont typeface="Wingdings" panose="05000000000000000000" pitchFamily="2" charset="2"/>
              <a:buChar char="v"/>
            </a:pPr>
            <a:r>
              <a:rPr lang="en-US" sz="2000" spc="-15" dirty="0">
                <a:solidFill>
                  <a:srgbClr val="000000"/>
                </a:solidFill>
                <a:effectLst/>
                <a:latin typeface="Times New Roman" panose="02020603050405020304" pitchFamily="18" charset="0"/>
                <a:ea typeface="Times New Roman" panose="02020603050405020304" pitchFamily="18" charset="0"/>
              </a:rPr>
              <a:t>Mount Zion (dba Community Transit (CT)is a non-profit </a:t>
            </a:r>
            <a:r>
              <a:rPr lang="en-US" sz="2000" spc="-15" dirty="0">
                <a:solidFill>
                  <a:srgbClr val="000000"/>
                </a:solidFill>
                <a:latin typeface="Times New Roman" panose="02020603050405020304" pitchFamily="18" charset="0"/>
                <a:ea typeface="Times New Roman" panose="02020603050405020304" pitchFamily="18" charset="0"/>
              </a:rPr>
              <a:t>organization that begin transportation services in 2008.  </a:t>
            </a:r>
          </a:p>
          <a:p>
            <a:pPr>
              <a:buFont typeface="Wingdings" panose="05000000000000000000" pitchFamily="2" charset="2"/>
              <a:buChar char="v"/>
            </a:pPr>
            <a:r>
              <a:rPr lang="en-US" sz="2000" spc="-15" dirty="0">
                <a:solidFill>
                  <a:srgbClr val="000000"/>
                </a:solidFill>
                <a:effectLst/>
                <a:latin typeface="Times New Roman" panose="02020603050405020304" pitchFamily="18" charset="0"/>
                <a:ea typeface="Times New Roman" panose="02020603050405020304" pitchFamily="18" charset="0"/>
              </a:rPr>
              <a:t>Service Type: Flexible</a:t>
            </a:r>
            <a:r>
              <a:rPr lang="en-US" sz="2000" spc="-15" dirty="0">
                <a:solidFill>
                  <a:srgbClr val="000000"/>
                </a:solidFill>
                <a:latin typeface="Times New Roman" panose="02020603050405020304" pitchFamily="18" charset="0"/>
                <a:ea typeface="Times New Roman" panose="02020603050405020304" pitchFamily="18" charset="0"/>
              </a:rPr>
              <a:t>/Demand Response </a:t>
            </a:r>
          </a:p>
          <a:p>
            <a:pPr>
              <a:buFont typeface="Wingdings" panose="05000000000000000000" pitchFamily="2" charset="2"/>
              <a:buChar char="v"/>
            </a:pPr>
            <a:r>
              <a:rPr lang="en-US" sz="2000" spc="-15" dirty="0">
                <a:solidFill>
                  <a:srgbClr val="000000"/>
                </a:solidFill>
                <a:effectLst/>
                <a:latin typeface="Times New Roman" panose="02020603050405020304" pitchFamily="18" charset="0"/>
                <a:ea typeface="Times New Roman" panose="02020603050405020304" pitchFamily="18" charset="0"/>
              </a:rPr>
              <a:t>Service Destinations: employment, education, medical, social services, recreation, grocery shopping etc. Also, non-emergency transportation for medical appointments, and medical prescriptions picked up (Medicaid)</a:t>
            </a:r>
          </a:p>
          <a:p>
            <a:pPr>
              <a:buFont typeface="Wingdings" panose="05000000000000000000" pitchFamily="2" charset="2"/>
              <a:buChar char="v"/>
            </a:pPr>
            <a:r>
              <a:rPr lang="en-US" sz="2000" spc="-15" dirty="0">
                <a:solidFill>
                  <a:srgbClr val="000000"/>
                </a:solidFill>
                <a:latin typeface="Times New Roman" panose="02020603050405020304" pitchFamily="18" charset="0"/>
                <a:ea typeface="Times New Roman" panose="02020603050405020304" pitchFamily="18" charset="0"/>
              </a:rPr>
              <a:t>Services Areas: Amite, Franklin, Lincoln, Pike and Wilkerson Counties</a:t>
            </a:r>
          </a:p>
          <a:p>
            <a:pPr>
              <a:buFont typeface="Wingdings" panose="05000000000000000000" pitchFamily="2" charset="2"/>
              <a:buChar char="v"/>
            </a:pPr>
            <a:r>
              <a:rPr lang="en-US" sz="2000" spc="-15" dirty="0">
                <a:solidFill>
                  <a:srgbClr val="000000"/>
                </a:solidFill>
                <a:latin typeface="Times New Roman" panose="02020603050405020304" pitchFamily="18" charset="0"/>
              </a:rPr>
              <a:t>Number of vehicles: 20 buses/vans, 12 ADA accessible</a:t>
            </a:r>
          </a:p>
          <a:p>
            <a:pPr>
              <a:buFont typeface="Wingdings" panose="05000000000000000000" pitchFamily="2" charset="2"/>
              <a:buChar char="v"/>
            </a:pPr>
            <a:r>
              <a:rPr lang="en-US" sz="2000" spc="-15" dirty="0">
                <a:solidFill>
                  <a:srgbClr val="000000"/>
                </a:solidFill>
                <a:latin typeface="Times New Roman" panose="02020603050405020304" pitchFamily="18" charset="0"/>
              </a:rPr>
              <a:t>Hours of Operation: Monday-Friday, 6:00 am-6:00 p.m. On call Sunday, Saturday. </a:t>
            </a:r>
            <a:endParaRPr lang="en-US" sz="2000" dirty="0"/>
          </a:p>
        </p:txBody>
      </p:sp>
      <p:pic>
        <p:nvPicPr>
          <p:cNvPr id="4" name="Content Placeholder 3" descr="A person and person getting into a van&#10;&#10;Description automatically generated">
            <a:extLst>
              <a:ext uri="{FF2B5EF4-FFF2-40B4-BE49-F238E27FC236}">
                <a16:creationId xmlns:a16="http://schemas.microsoft.com/office/drawing/2014/main" id="{B7517DEB-B4FB-168D-E6FF-04FD51F95719}"/>
              </a:ext>
            </a:extLst>
          </p:cNvPr>
          <p:cNvPicPr>
            <a:picLocks noChangeAspect="1"/>
          </p:cNvPicPr>
          <p:nvPr/>
        </p:nvPicPr>
        <p:blipFill rotWithShape="1">
          <a:blip r:embed="rId2"/>
          <a:srcRect r="-1" b="45"/>
          <a:stretch/>
        </p:blipFill>
        <p:spPr>
          <a:xfrm>
            <a:off x="-1" y="10"/>
            <a:ext cx="5151179" cy="6857990"/>
          </a:xfrm>
          <a:prstGeom prst="rect">
            <a:avLst/>
          </a:prstGeom>
        </p:spPr>
      </p:pic>
    </p:spTree>
    <p:extLst>
      <p:ext uri="{BB962C8B-B14F-4D97-AF65-F5344CB8AC3E}">
        <p14:creationId xmlns:p14="http://schemas.microsoft.com/office/powerpoint/2010/main" val="3290148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11621</TotalTime>
  <Words>739</Words>
  <Application>Microsoft Office PowerPoint</Application>
  <PresentationFormat>Widescreen</PresentationFormat>
  <Paragraphs>81</Paragraphs>
  <Slides>13</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3" baseType="lpstr">
      <vt:lpstr>Aptos</vt:lpstr>
      <vt:lpstr>Aptos Display</vt:lpstr>
      <vt:lpstr>Arial</vt:lpstr>
      <vt:lpstr>Arial Black</vt:lpstr>
      <vt:lpstr>Times New Roman</vt:lpstr>
      <vt:lpstr>Trebuchet MS</vt:lpstr>
      <vt:lpstr>Wingdings</vt:lpstr>
      <vt:lpstr>Wingdings 3</vt:lpstr>
      <vt:lpstr>Office Theme</vt:lpstr>
      <vt:lpstr>Acrobat Document</vt:lpstr>
      <vt:lpstr>PowerPoint Presentation</vt:lpstr>
      <vt:lpstr>Today’s Road Map</vt:lpstr>
      <vt:lpstr>What does MDOT public transit division do?</vt:lpstr>
      <vt:lpstr>DIVISION GOALS</vt:lpstr>
      <vt:lpstr>PROGRAM DESCRIPTIONS</vt:lpstr>
      <vt:lpstr>PROGRAM DESCRIPTION-CONTD</vt:lpstr>
      <vt:lpstr>Benefits of Public Transit </vt:lpstr>
      <vt:lpstr>MS TRANSIT PROVIDERS </vt:lpstr>
      <vt:lpstr>Project Partnership Spotlight  Mount Zion Economic Community Center, Inc. </vt:lpstr>
      <vt:lpstr>Partnership and Service</vt:lpstr>
      <vt:lpstr>PowerPoint Presentation</vt:lpstr>
      <vt:lpstr>How to Connect to Mobility Options – Regional Mobility Managers</vt:lpstr>
      <vt:lpstr>For additional Information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Brittany Sistrunk</dc:creator>
  <cp:lastModifiedBy>Tamara Stewart</cp:lastModifiedBy>
  <cp:revision>11</cp:revision>
  <dcterms:created xsi:type="dcterms:W3CDTF">2024-01-24T15:33:01Z</dcterms:created>
  <dcterms:modified xsi:type="dcterms:W3CDTF">2024-04-26T16:06:34Z</dcterms:modified>
</cp:coreProperties>
</file>